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64" r:id="rId2"/>
    <p:sldId id="378" r:id="rId3"/>
    <p:sldId id="379" r:id="rId4"/>
    <p:sldId id="291" r:id="rId5"/>
    <p:sldId id="365" r:id="rId6"/>
    <p:sldId id="375" r:id="rId7"/>
    <p:sldId id="369" r:id="rId8"/>
    <p:sldId id="376" r:id="rId9"/>
    <p:sldId id="371" r:id="rId10"/>
    <p:sldId id="357" r:id="rId11"/>
    <p:sldId id="380" r:id="rId12"/>
    <p:sldId id="381" r:id="rId13"/>
    <p:sldId id="287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8BC4E"/>
    <a:srgbClr val="FABE00"/>
    <a:srgbClr val="ED9F49"/>
    <a:srgbClr val="C20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-1698" y="-828"/>
      </p:cViewPr>
      <p:guideLst>
        <p:guide orient="horz" pos="2065"/>
        <p:guide pos="38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2021/10/11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2021/10/11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2021/10/11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2021/10/11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8" y="4074174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2021/10/11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2021/10/11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2021/10/11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2021/10/11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2021/10/11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2021/10/11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2021/10/11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pPr/>
              <a:t>2021/10/11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png"/><Relationship Id="rId5" Type="http://schemas.openxmlformats.org/officeDocument/2006/relationships/image" Target="../media/image13.wmf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png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png"/><Relationship Id="rId5" Type="http://schemas.openxmlformats.org/officeDocument/2006/relationships/image" Target="../media/image13.wmf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8.wmf"/><Relationship Id="rId3" Type="http://schemas.openxmlformats.org/officeDocument/2006/relationships/image" Target="../media/image2.png"/><Relationship Id="rId7" Type="http://schemas.openxmlformats.org/officeDocument/2006/relationships/image" Target="../media/image5.wmf"/><Relationship Id="rId12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7.wmf"/><Relationship Id="rId5" Type="http://schemas.openxmlformats.org/officeDocument/2006/relationships/image" Target="../media/image9.jpeg"/><Relationship Id="rId10" Type="http://schemas.openxmlformats.org/officeDocument/2006/relationships/oleObject" Target="../embeddings/oleObject3.bin"/><Relationship Id="rId4" Type="http://schemas.openxmlformats.org/officeDocument/2006/relationships/image" Target="../media/image4.png"/><Relationship Id="rId9" Type="http://schemas.openxmlformats.org/officeDocument/2006/relationships/image" Target="../media/image6.wmf"/><Relationship Id="rId1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2382474" y="2293592"/>
            <a:ext cx="949633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6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第二十一章   一次函数</a:t>
            </a:r>
            <a:endParaRPr lang="zh-CN" altLang="en-US" sz="60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12566" y="4033008"/>
            <a:ext cx="1037976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21.2.2   </a:t>
            </a:r>
            <a:r>
              <a:rPr lang="zh-CN" alt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一次函数的图像和性质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868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638493" y="3211195"/>
          <a:ext cx="77041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name="Equation" r:id="rId4" imgW="44196000" imgH="9448800" progId="Equation.DSMT4">
                  <p:embed/>
                </p:oleObj>
              </mc:Choice>
              <mc:Fallback>
                <p:oleObj name="Equation" r:id="rId4" imgW="44196000" imgH="9448800" progId="Equation.DSMT4">
                  <p:embed/>
                  <p:pic>
                    <p:nvPicPr>
                      <p:cNvPr id="0" name="Object 2" descr="image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493" y="3211195"/>
                        <a:ext cx="7704137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5835" y="0"/>
            <a:ext cx="10513801" cy="2993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9112" y="2753731"/>
            <a:ext cx="9811842" cy="3991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868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638493" y="3211195"/>
          <a:ext cx="77041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9" name="Equation" r:id="rId4" imgW="44196000" imgH="9448800" progId="Equation.DSMT4">
                  <p:embed/>
                </p:oleObj>
              </mc:Choice>
              <mc:Fallback>
                <p:oleObj name="Equation" r:id="rId4" imgW="44196000" imgH="9448800" progId="Equation.DSMT4">
                  <p:embed/>
                  <p:pic>
                    <p:nvPicPr>
                      <p:cNvPr id="0" name="Object 2" descr="image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493" y="3211195"/>
                        <a:ext cx="7704137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1" y="132171"/>
            <a:ext cx="11350305" cy="2828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9754" y="2847876"/>
            <a:ext cx="7762846" cy="3854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868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638493" y="3211195"/>
          <a:ext cx="77041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3" name="Equation" r:id="rId4" imgW="44196000" imgH="9448800" progId="Equation.DSMT4">
                  <p:embed/>
                </p:oleObj>
              </mc:Choice>
              <mc:Fallback>
                <p:oleObj name="Equation" r:id="rId4" imgW="44196000" imgH="9448800" progId="Equation.DSMT4">
                  <p:embed/>
                  <p:pic>
                    <p:nvPicPr>
                      <p:cNvPr id="0" name="Object 2" descr="image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493" y="3211195"/>
                        <a:ext cx="7704137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4762" y="1533000"/>
            <a:ext cx="11501437" cy="491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592961" y="2449516"/>
            <a:ext cx="1082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课本</a:t>
            </a:r>
            <a:r>
              <a:rPr lang="en-US" altLang="zh-CN" sz="36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P</a:t>
            </a:r>
            <a:r>
              <a:rPr lang="en-US" sz="36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94-95</a:t>
            </a:r>
            <a:r>
              <a:rPr sz="36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练习</a:t>
            </a:r>
            <a:r>
              <a:rPr lang="zh-CN" altLang="en-US" sz="36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</a:t>
            </a:r>
            <a:r>
              <a:rPr sz="36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习题</a:t>
            </a:r>
            <a:r>
              <a:rPr lang="en-US" sz="36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A</a:t>
            </a:r>
            <a:r>
              <a:rPr lang="zh-CN" altLang="en-US" sz="36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</a:t>
            </a:r>
            <a:r>
              <a:rPr lang="en-US" altLang="zh-CN" sz="36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B</a:t>
            </a:r>
            <a:r>
              <a:rPr lang="zh-CN" altLang="en-US" sz="36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组</a:t>
            </a:r>
            <a:r>
              <a:rPr sz="36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</a:t>
            </a:r>
            <a:endParaRPr sz="3600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6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《</a:t>
            </a:r>
            <a:r>
              <a:rPr lang="zh-CN" altLang="en-US" sz="36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全品作业本</a:t>
            </a:r>
            <a:r>
              <a:rPr lang="en-US" altLang="zh-CN" sz="36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》</a:t>
            </a:r>
            <a:endParaRPr lang="zh-CN" altLang="en-US" sz="3600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布置作业</a:t>
            </a:r>
            <a:endParaRPr lang="en-US" altLang="zh-CN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135181" y="980488"/>
            <a:ext cx="2803327" cy="644125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课前准备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56948" y="1757580"/>
            <a:ext cx="1141668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zh-CN" altLang="en-US" sz="48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 课本</a:t>
            </a:r>
            <a:endParaRPr lang="zh-CN" altLang="en-US" sz="4800" b="1" dirty="0">
              <a:latin typeface="黑体" pitchFamily="49" charset="-122"/>
              <a:ea typeface="黑体" pitchFamily="49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zh-CN" altLang="en-US" sz="48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 学案</a:t>
            </a:r>
            <a:endParaRPr lang="en-US" altLang="zh-CN" sz="4800" b="1" dirty="0" smtClean="0">
              <a:latin typeface="黑体" pitchFamily="49" charset="-122"/>
              <a:ea typeface="黑体" pitchFamily="49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zh-CN" altLang="en-US" sz="48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 练</a:t>
            </a:r>
            <a:r>
              <a:rPr lang="zh-CN" altLang="en-US" sz="4800" b="1" dirty="0">
                <a:latin typeface="黑体" pitchFamily="49" charset="-122"/>
                <a:ea typeface="黑体" pitchFamily="49" charset="-122"/>
                <a:cs typeface="Times New Roman" pitchFamily="18" charset="0"/>
              </a:rPr>
              <a:t>习</a:t>
            </a:r>
            <a:r>
              <a:rPr lang="zh-CN" altLang="en-US" sz="4800" b="1" dirty="0" smtClean="0">
                <a:latin typeface="黑体" pitchFamily="49" charset="-122"/>
                <a:ea typeface="黑体" pitchFamily="49" charset="-122"/>
                <a:cs typeface="Times New Roman" pitchFamily="18" charset="0"/>
              </a:rPr>
              <a:t>本 </a:t>
            </a:r>
            <a:endParaRPr lang="en-US" altLang="zh-CN" sz="4800" b="1" dirty="0" smtClean="0">
              <a:latin typeface="黑体" pitchFamily="49" charset="-122"/>
              <a:ea typeface="黑体" pitchFamily="49" charset="-122"/>
              <a:cs typeface="Times New Roman" pitchFamily="18" charset="0"/>
            </a:endParaRPr>
          </a:p>
        </p:txBody>
      </p:sp>
      <p:pic>
        <p:nvPicPr>
          <p:cNvPr id="5" name="Picture 2" descr="E:\我的文档\Nipic_6852949_2011040110100047815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095" y="1173657"/>
            <a:ext cx="3575393" cy="3931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引入新课</a:t>
            </a: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矩形 9"/>
          <p:cNvSpPr/>
          <p:nvPr/>
        </p:nvSpPr>
        <p:spPr>
          <a:xfrm>
            <a:off x="309316" y="1993170"/>
            <a:ext cx="9466305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lnSpc>
                <a:spcPct val="13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CN" altLang="en-US" sz="36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什么是一次函数</a:t>
            </a:r>
            <a:r>
              <a:rPr lang="en-US" altLang="zh-CN" sz="36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?</a:t>
            </a:r>
          </a:p>
          <a:p>
            <a:pPr marL="514350" indent="-514350" algn="just">
              <a:lnSpc>
                <a:spcPct val="130000"/>
              </a:lnSpc>
              <a:spcBef>
                <a:spcPts val="1200"/>
              </a:spcBef>
              <a:buFont typeface="+mj-lt"/>
              <a:buAutoNum type="arabicPeriod"/>
            </a:pPr>
            <a:endParaRPr lang="en-US" altLang="zh-CN" sz="4000" b="1" dirty="0" smtClean="0">
              <a:solidFill>
                <a:srgbClr val="1717F9"/>
              </a:solidFill>
              <a:latin typeface="黑体" pitchFamily="49" charset="-122"/>
              <a:ea typeface="黑体" pitchFamily="49" charset="-122"/>
            </a:endParaRPr>
          </a:p>
          <a:p>
            <a:pPr marL="514350" indent="-514350" algn="just">
              <a:lnSpc>
                <a:spcPct val="13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CN" altLang="en-US" sz="36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一次函数的图像？</a:t>
            </a:r>
            <a:endParaRPr lang="zh-CN" altLang="zh-CN" sz="3600" b="1" dirty="0">
              <a:solidFill>
                <a:srgbClr val="1717F9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936016" y="1172254"/>
            <a:ext cx="1935145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itchFamily="49" charset="-122"/>
                <a:ea typeface="黑体" pitchFamily="49" charset="-122"/>
              </a:rPr>
              <a:t>知识回顾</a:t>
            </a:r>
            <a:endParaRPr lang="en-US" altLang="zh-CN" sz="3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07800" y="4870978"/>
            <a:ext cx="111436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一次函数</a:t>
            </a:r>
            <a:r>
              <a:rPr lang="en-US" altLang="zh-CN" sz="3600" b="1" i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y</a:t>
            </a:r>
            <a:r>
              <a:rPr lang="en-US" altLang="zh-CN" sz="3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=</a:t>
            </a:r>
            <a:r>
              <a:rPr lang="en-US" altLang="zh-CN" sz="3600" b="1" i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kx</a:t>
            </a:r>
            <a:r>
              <a:rPr lang="en-US" altLang="zh-CN" sz="3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+</a:t>
            </a:r>
            <a:r>
              <a:rPr lang="en-US" altLang="zh-CN" sz="3600" b="1" i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b</a:t>
            </a:r>
            <a:r>
              <a:rPr lang="zh-CN" altLang="en-US" sz="3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的图像为</a:t>
            </a:r>
            <a:r>
              <a:rPr lang="zh-CN" altLang="en-US" sz="36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一条直线</a:t>
            </a:r>
            <a:r>
              <a:rPr lang="zh-CN" altLang="en-US" sz="3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，因此，一次函数</a:t>
            </a:r>
            <a:r>
              <a:rPr lang="en-US" altLang="zh-CN" sz="3600" b="1" i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y</a:t>
            </a:r>
            <a:r>
              <a:rPr lang="en-US" altLang="zh-CN" sz="3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=</a:t>
            </a:r>
            <a:r>
              <a:rPr lang="en-US" altLang="zh-CN" sz="3600" b="1" i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kx</a:t>
            </a:r>
            <a:r>
              <a:rPr lang="en-US" altLang="zh-CN" sz="3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+</a:t>
            </a:r>
            <a:r>
              <a:rPr lang="en-US" altLang="zh-CN" sz="3600" b="1" i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b</a:t>
            </a:r>
            <a:r>
              <a:rPr lang="zh-CN" altLang="en-US" sz="3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的图像也称为</a:t>
            </a:r>
            <a:r>
              <a:rPr lang="zh-CN" altLang="en-US" sz="36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直线</a:t>
            </a:r>
            <a:r>
              <a:rPr lang="en-US" altLang="zh-CN" sz="3600" b="1" i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y</a:t>
            </a:r>
            <a:r>
              <a:rPr lang="en-US" altLang="zh-CN" sz="36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=</a:t>
            </a:r>
            <a:r>
              <a:rPr lang="en-US" altLang="zh-CN" sz="3600" b="1" i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kx</a:t>
            </a:r>
            <a:r>
              <a:rPr lang="en-US" altLang="zh-CN" sz="36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+</a:t>
            </a:r>
            <a:r>
              <a:rPr lang="en-US" altLang="zh-CN" sz="3600" b="1" i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b</a:t>
            </a:r>
            <a:r>
              <a:rPr lang="zh-CN" altLang="en-US" sz="3600" b="1" i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。</a:t>
            </a:r>
            <a:endParaRPr lang="zh-CN" altLang="en-US" sz="3600" dirty="0">
              <a:solidFill>
                <a:srgbClr val="0000FF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46183" y="2862478"/>
            <a:ext cx="1154835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zh-CN" sz="3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形如</a:t>
            </a:r>
            <a:r>
              <a:rPr lang="en-US" altLang="zh-CN" sz="3600" b="1" i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y</a:t>
            </a:r>
            <a:r>
              <a:rPr lang="en-US" altLang="zh-CN" sz="36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=</a:t>
            </a:r>
            <a:r>
              <a:rPr lang="en-US" altLang="zh-CN" sz="3600" b="1" i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kx</a:t>
            </a:r>
            <a:r>
              <a:rPr lang="en-US" altLang="zh-CN" sz="36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+</a:t>
            </a:r>
            <a:r>
              <a:rPr lang="en-US" altLang="zh-CN" sz="3600" b="1" i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36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(</a:t>
            </a:r>
            <a:r>
              <a:rPr lang="en-US" altLang="zh-CN" sz="3600" b="1" i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k</a:t>
            </a:r>
            <a:r>
              <a:rPr lang="en-US" altLang="zh-CN" sz="36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,</a:t>
            </a:r>
            <a:r>
              <a:rPr lang="en-US" altLang="zh-CN" sz="3600" b="1" i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b</a:t>
            </a:r>
            <a:r>
              <a:rPr lang="zh-CN" altLang="zh-CN" sz="36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为常数</a:t>
            </a:r>
            <a:r>
              <a:rPr lang="en-US" altLang="zh-CN" sz="36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36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且</a:t>
            </a:r>
            <a:r>
              <a:rPr lang="en-US" altLang="zh-CN" sz="3600" b="1" i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k</a:t>
            </a:r>
            <a:r>
              <a:rPr lang="zh-CN" altLang="zh-CN" sz="36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≠</a:t>
            </a:r>
            <a:r>
              <a:rPr lang="en-US" altLang="zh-CN" sz="36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0)</a:t>
            </a:r>
            <a:r>
              <a:rPr lang="zh-CN" altLang="zh-CN" sz="3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的函数</a:t>
            </a:r>
            <a:r>
              <a:rPr lang="en-US" altLang="zh-CN" sz="3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3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叫做一次函数</a:t>
            </a:r>
            <a:r>
              <a:rPr lang="en-US" altLang="zh-CN" sz="3600" b="1" i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.</a:t>
            </a:r>
            <a:endParaRPr lang="zh-CN" altLang="zh-CN" sz="3600" b="1" dirty="0" smtClean="0">
              <a:solidFill>
                <a:srgbClr val="0000FF"/>
              </a:solidFill>
              <a:latin typeface="黑体" pitchFamily="49" charset="-122"/>
              <a:ea typeface="黑体" pitchFamily="49" charset="-122"/>
              <a:cs typeface="Times New Roman" pitchFamily="18" charset="0"/>
            </a:endParaRPr>
          </a:p>
          <a:p>
            <a:endParaRPr lang="zh-CN" altLang="en-US" sz="36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554949" y="2447708"/>
            <a:ext cx="10350739" cy="2627630"/>
          </a:xfrm>
        </p:spPr>
        <p:txBody>
          <a:bodyPr>
            <a:noAutofit/>
          </a:bodyPr>
          <a:lstStyle/>
          <a:p>
            <a:pPr marL="360000">
              <a:spcBef>
                <a:spcPts val="2400"/>
              </a:spcBef>
            </a:pPr>
            <a:r>
              <a:rPr sz="3400" b="1" dirty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1</a:t>
            </a:r>
            <a:r>
              <a:rPr sz="3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.通过</a:t>
            </a:r>
            <a:r>
              <a:rPr sz="3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观察函数图像</a:t>
            </a:r>
            <a:r>
              <a:rPr sz="3400" b="1" dirty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，</a:t>
            </a:r>
            <a:r>
              <a:rPr sz="3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发现并理解</a:t>
            </a:r>
            <a:r>
              <a:rPr sz="3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一次函数的性质</a:t>
            </a:r>
            <a:r>
              <a:rPr lang="zh-CN" altLang="en-US" sz="3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。</a:t>
            </a:r>
            <a:endParaRPr sz="3400" b="1" dirty="0">
              <a:latin typeface="Times New Roman" pitchFamily="18" charset="0"/>
              <a:ea typeface="黑体" pitchFamily="49" charset="-122"/>
              <a:cs typeface="Times New Roman" pitchFamily="18" charset="0"/>
              <a:sym typeface="+mn-ea"/>
            </a:endParaRPr>
          </a:p>
          <a:p>
            <a:pPr marL="360000">
              <a:lnSpc>
                <a:spcPct val="130000"/>
              </a:lnSpc>
              <a:spcBef>
                <a:spcPts val="2400"/>
              </a:spcBef>
            </a:pPr>
            <a:r>
              <a:rPr sz="3400" b="1" dirty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2</a:t>
            </a:r>
            <a:r>
              <a:rPr sz="3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.能通过</a:t>
            </a:r>
            <a:r>
              <a:rPr lang="zh-CN" altLang="zh-CN" sz="3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一次函数</a:t>
            </a:r>
            <a:r>
              <a:rPr lang="en-US" altLang="zh-CN" sz="36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 =</a:t>
            </a:r>
            <a:r>
              <a:rPr lang="en-US" altLang="zh-CN" sz="3600" b="1" dirty="0" err="1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kx+b</a:t>
            </a:r>
            <a:r>
              <a:rPr lang="en-US" altLang="zh-CN" sz="36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</a:t>
            </a:r>
            <a:r>
              <a:rPr lang="en-US" altLang="zh-CN" sz="3600" b="1" dirty="0" err="1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k,b</a:t>
            </a:r>
            <a:r>
              <a:rPr lang="zh-CN" altLang="zh-CN" sz="36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为常数</a:t>
            </a:r>
            <a:r>
              <a:rPr lang="en-US" altLang="zh-CN" sz="36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36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且</a:t>
            </a:r>
            <a:r>
              <a:rPr lang="en-US" altLang="zh-CN" sz="36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</a:t>
            </a:r>
            <a:r>
              <a:rPr lang="zh-CN" altLang="zh-CN" sz="36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≠</a:t>
            </a:r>
            <a:r>
              <a:rPr lang="en-US" altLang="zh-CN" sz="36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0) </a:t>
            </a:r>
            <a:r>
              <a:rPr lang="zh-CN" altLang="en-US" sz="36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中的</a:t>
            </a:r>
            <a:r>
              <a:rPr sz="3400" b="1" dirty="0" err="1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k，b</a:t>
            </a:r>
            <a:r>
              <a:rPr sz="3400" b="1" dirty="0" err="1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的值</a:t>
            </a:r>
            <a:r>
              <a:rPr sz="3400" b="1" dirty="0" err="1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判断一次函数的性质，并能求出满足条件的</a:t>
            </a:r>
            <a:r>
              <a:rPr sz="3400" b="1" dirty="0" err="1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参数的取值范围</a:t>
            </a:r>
            <a:r>
              <a:rPr sz="3400" b="1" dirty="0"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。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b="1" dirty="0"/>
              <a:t>学习目标</a:t>
            </a:r>
          </a:p>
        </p:txBody>
      </p:sp>
      <p:sp>
        <p:nvSpPr>
          <p:cNvPr id="4" name="Freeform 11"/>
          <p:cNvSpPr>
            <a:spLocks noEditPoints="1"/>
          </p:cNvSpPr>
          <p:nvPr/>
        </p:nvSpPr>
        <p:spPr bwMode="auto">
          <a:xfrm rot="20358051">
            <a:off x="8929974" y="1484940"/>
            <a:ext cx="1147403" cy="992157"/>
          </a:xfrm>
          <a:custGeom>
            <a:avLst/>
            <a:gdLst>
              <a:gd name="T0" fmla="*/ 3197 w 5009"/>
              <a:gd name="T1" fmla="*/ 3131 h 4154"/>
              <a:gd name="T2" fmla="*/ 2974 w 5009"/>
              <a:gd name="T3" fmla="*/ 3131 h 4154"/>
              <a:gd name="T4" fmla="*/ 680 w 5009"/>
              <a:gd name="T5" fmla="*/ 1510 h 4154"/>
              <a:gd name="T6" fmla="*/ 608 w 5009"/>
              <a:gd name="T7" fmla="*/ 1684 h 4154"/>
              <a:gd name="T8" fmla="*/ 678 w 5009"/>
              <a:gd name="T9" fmla="*/ 1858 h 4154"/>
              <a:gd name="T10" fmla="*/ 653 w 5009"/>
              <a:gd name="T11" fmla="*/ 2376 h 4154"/>
              <a:gd name="T12" fmla="*/ 608 w 5009"/>
              <a:gd name="T13" fmla="*/ 2547 h 4154"/>
              <a:gd name="T14" fmla="*/ 1643 w 5009"/>
              <a:gd name="T15" fmla="*/ 2547 h 4154"/>
              <a:gd name="T16" fmla="*/ 1643 w 5009"/>
              <a:gd name="T17" fmla="*/ 2376 h 4154"/>
              <a:gd name="T18" fmla="*/ 1643 w 5009"/>
              <a:gd name="T19" fmla="*/ 2199 h 4154"/>
              <a:gd name="T20" fmla="*/ 2261 w 5009"/>
              <a:gd name="T21" fmla="*/ 2330 h 4154"/>
              <a:gd name="T22" fmla="*/ 2331 w 5009"/>
              <a:gd name="T23" fmla="*/ 1814 h 4154"/>
              <a:gd name="T24" fmla="*/ 2197 w 5009"/>
              <a:gd name="T25" fmla="*/ 1644 h 4154"/>
              <a:gd name="T26" fmla="*/ 1913 w 5009"/>
              <a:gd name="T27" fmla="*/ 2030 h 4154"/>
              <a:gd name="T28" fmla="*/ 1026 w 5009"/>
              <a:gd name="T29" fmla="*/ 2199 h 4154"/>
              <a:gd name="T30" fmla="*/ 1026 w 5009"/>
              <a:gd name="T31" fmla="*/ 2199 h 4154"/>
              <a:gd name="T32" fmla="*/ 1026 w 5009"/>
              <a:gd name="T33" fmla="*/ 2030 h 4154"/>
              <a:gd name="T34" fmla="*/ 2808 w 5009"/>
              <a:gd name="T35" fmla="*/ 1784 h 4154"/>
              <a:gd name="T36" fmla="*/ 3130 w 5009"/>
              <a:gd name="T37" fmla="*/ 2155 h 4154"/>
              <a:gd name="T38" fmla="*/ 4398 w 5009"/>
              <a:gd name="T39" fmla="*/ 2293 h 4154"/>
              <a:gd name="T40" fmla="*/ 4433 w 5009"/>
              <a:gd name="T41" fmla="*/ 1714 h 4154"/>
              <a:gd name="T42" fmla="*/ 3181 w 5009"/>
              <a:gd name="T43" fmla="*/ 1491 h 4154"/>
              <a:gd name="T44" fmla="*/ 2787 w 5009"/>
              <a:gd name="T45" fmla="*/ 2577 h 4154"/>
              <a:gd name="T46" fmla="*/ 3999 w 5009"/>
              <a:gd name="T47" fmla="*/ 2671 h 4154"/>
              <a:gd name="T48" fmla="*/ 3637 w 5009"/>
              <a:gd name="T49" fmla="*/ 2360 h 4154"/>
              <a:gd name="T50" fmla="*/ 3606 w 5009"/>
              <a:gd name="T51" fmla="*/ 2577 h 4154"/>
              <a:gd name="T52" fmla="*/ 3278 w 5009"/>
              <a:gd name="T53" fmla="*/ 2671 h 4154"/>
              <a:gd name="T54" fmla="*/ 4419 w 5009"/>
              <a:gd name="T55" fmla="*/ 2577 h 4154"/>
              <a:gd name="T56" fmla="*/ 4433 w 5009"/>
              <a:gd name="T57" fmla="*/ 2671 h 4154"/>
              <a:gd name="T58" fmla="*/ 5009 w 5009"/>
              <a:gd name="T59" fmla="*/ 1401 h 4154"/>
              <a:gd name="T60" fmla="*/ 2505 w 5009"/>
              <a:gd name="T61" fmla="*/ 4154 h 4154"/>
              <a:gd name="T62" fmla="*/ 0 w 5009"/>
              <a:gd name="T63" fmla="*/ 1401 h 4154"/>
              <a:gd name="T64" fmla="*/ 133 w 5009"/>
              <a:gd name="T65" fmla="*/ 1368 h 4154"/>
              <a:gd name="T66" fmla="*/ 4876 w 5009"/>
              <a:gd name="T67" fmla="*/ 2786 h 4154"/>
              <a:gd name="T68" fmla="*/ 133 w 5009"/>
              <a:gd name="T69" fmla="*/ 1368 h 4154"/>
              <a:gd name="T70" fmla="*/ 1173 w 5009"/>
              <a:gd name="T71" fmla="*/ 1268 h 4154"/>
              <a:gd name="T72" fmla="*/ 3836 w 5009"/>
              <a:gd name="T73" fmla="*/ 2886 h 4154"/>
              <a:gd name="T74" fmla="*/ 3197 w 5009"/>
              <a:gd name="T75" fmla="*/ 1042 h 4154"/>
              <a:gd name="T76" fmla="*/ 2974 w 5009"/>
              <a:gd name="T77" fmla="*/ 1042 h 4154"/>
              <a:gd name="T78" fmla="*/ 2526 w 5009"/>
              <a:gd name="T79" fmla="*/ 602 h 4154"/>
              <a:gd name="T80" fmla="*/ 2651 w 5009"/>
              <a:gd name="T81" fmla="*/ 989 h 4154"/>
              <a:gd name="T82" fmla="*/ 2323 w 5009"/>
              <a:gd name="T83" fmla="*/ 750 h 4154"/>
              <a:gd name="T84" fmla="*/ 1981 w 5009"/>
              <a:gd name="T85" fmla="*/ 912 h 4154"/>
              <a:gd name="T86" fmla="*/ 1913 w 5009"/>
              <a:gd name="T87" fmla="*/ 1123 h 4154"/>
              <a:gd name="T88" fmla="*/ 1844 w 5009"/>
              <a:gd name="T89" fmla="*/ 912 h 4154"/>
              <a:gd name="T90" fmla="*/ 2116 w 5009"/>
              <a:gd name="T91" fmla="*/ 3233 h 4154"/>
              <a:gd name="T92" fmla="*/ 1787 w 5009"/>
              <a:gd name="T93" fmla="*/ 2994 h 4154"/>
              <a:gd name="T94" fmla="*/ 1913 w 5009"/>
              <a:gd name="T95" fmla="*/ 3381 h 4154"/>
              <a:gd name="T96" fmla="*/ 2637 w 5009"/>
              <a:gd name="T97" fmla="*/ 3322 h 4154"/>
              <a:gd name="T98" fmla="*/ 2415 w 5009"/>
              <a:gd name="T99" fmla="*/ 3322 h 4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5009" h="4154">
                <a:moveTo>
                  <a:pt x="3086" y="3381"/>
                </a:moveTo>
                <a:lnTo>
                  <a:pt x="3154" y="3262"/>
                </a:lnTo>
                <a:lnTo>
                  <a:pt x="3289" y="3233"/>
                </a:lnTo>
                <a:lnTo>
                  <a:pt x="3197" y="3131"/>
                </a:lnTo>
                <a:lnTo>
                  <a:pt x="3211" y="2994"/>
                </a:lnTo>
                <a:lnTo>
                  <a:pt x="3086" y="3050"/>
                </a:lnTo>
                <a:lnTo>
                  <a:pt x="2960" y="2994"/>
                </a:lnTo>
                <a:lnTo>
                  <a:pt x="2974" y="3131"/>
                </a:lnTo>
                <a:lnTo>
                  <a:pt x="2882" y="3233"/>
                </a:lnTo>
                <a:lnTo>
                  <a:pt x="3017" y="3262"/>
                </a:lnTo>
                <a:lnTo>
                  <a:pt x="3086" y="3381"/>
                </a:lnTo>
                <a:close/>
                <a:moveTo>
                  <a:pt x="680" y="1510"/>
                </a:moveTo>
                <a:lnTo>
                  <a:pt x="680" y="1644"/>
                </a:lnTo>
                <a:lnTo>
                  <a:pt x="1296" y="1644"/>
                </a:lnTo>
                <a:lnTo>
                  <a:pt x="1296" y="1684"/>
                </a:lnTo>
                <a:lnTo>
                  <a:pt x="608" y="1684"/>
                </a:lnTo>
                <a:lnTo>
                  <a:pt x="608" y="1814"/>
                </a:lnTo>
                <a:lnTo>
                  <a:pt x="1296" y="1814"/>
                </a:lnTo>
                <a:lnTo>
                  <a:pt x="1296" y="1858"/>
                </a:lnTo>
                <a:lnTo>
                  <a:pt x="678" y="1858"/>
                </a:lnTo>
                <a:lnTo>
                  <a:pt x="680" y="2330"/>
                </a:lnTo>
                <a:lnTo>
                  <a:pt x="1296" y="2330"/>
                </a:lnTo>
                <a:lnTo>
                  <a:pt x="1296" y="2376"/>
                </a:lnTo>
                <a:lnTo>
                  <a:pt x="653" y="2376"/>
                </a:lnTo>
                <a:lnTo>
                  <a:pt x="653" y="2506"/>
                </a:lnTo>
                <a:lnTo>
                  <a:pt x="1296" y="2506"/>
                </a:lnTo>
                <a:lnTo>
                  <a:pt x="1296" y="2547"/>
                </a:lnTo>
                <a:lnTo>
                  <a:pt x="608" y="2547"/>
                </a:lnTo>
                <a:lnTo>
                  <a:pt x="608" y="2677"/>
                </a:lnTo>
                <a:lnTo>
                  <a:pt x="2331" y="2677"/>
                </a:lnTo>
                <a:lnTo>
                  <a:pt x="2331" y="2547"/>
                </a:lnTo>
                <a:lnTo>
                  <a:pt x="1643" y="2547"/>
                </a:lnTo>
                <a:lnTo>
                  <a:pt x="1643" y="2506"/>
                </a:lnTo>
                <a:lnTo>
                  <a:pt x="2286" y="2506"/>
                </a:lnTo>
                <a:lnTo>
                  <a:pt x="2286" y="2376"/>
                </a:lnTo>
                <a:lnTo>
                  <a:pt x="1643" y="2376"/>
                </a:lnTo>
                <a:lnTo>
                  <a:pt x="1643" y="2330"/>
                </a:lnTo>
                <a:lnTo>
                  <a:pt x="1841" y="2330"/>
                </a:lnTo>
                <a:lnTo>
                  <a:pt x="1913" y="2199"/>
                </a:lnTo>
                <a:lnTo>
                  <a:pt x="1643" y="2199"/>
                </a:lnTo>
                <a:lnTo>
                  <a:pt x="1643" y="2160"/>
                </a:lnTo>
                <a:lnTo>
                  <a:pt x="1913" y="2160"/>
                </a:lnTo>
                <a:lnTo>
                  <a:pt x="1913" y="2330"/>
                </a:lnTo>
                <a:lnTo>
                  <a:pt x="2261" y="2330"/>
                </a:lnTo>
                <a:lnTo>
                  <a:pt x="2261" y="1858"/>
                </a:lnTo>
                <a:lnTo>
                  <a:pt x="1643" y="1858"/>
                </a:lnTo>
                <a:lnTo>
                  <a:pt x="1643" y="1814"/>
                </a:lnTo>
                <a:lnTo>
                  <a:pt x="2331" y="1814"/>
                </a:lnTo>
                <a:lnTo>
                  <a:pt x="2331" y="1684"/>
                </a:lnTo>
                <a:lnTo>
                  <a:pt x="1643" y="1684"/>
                </a:lnTo>
                <a:lnTo>
                  <a:pt x="1643" y="1644"/>
                </a:lnTo>
                <a:lnTo>
                  <a:pt x="2197" y="1644"/>
                </a:lnTo>
                <a:lnTo>
                  <a:pt x="2259" y="1510"/>
                </a:lnTo>
                <a:lnTo>
                  <a:pt x="680" y="1510"/>
                </a:lnTo>
                <a:close/>
                <a:moveTo>
                  <a:pt x="1913" y="1990"/>
                </a:moveTo>
                <a:lnTo>
                  <a:pt x="1913" y="2030"/>
                </a:lnTo>
                <a:lnTo>
                  <a:pt x="1643" y="2030"/>
                </a:lnTo>
                <a:lnTo>
                  <a:pt x="1643" y="1990"/>
                </a:lnTo>
                <a:lnTo>
                  <a:pt x="1913" y="1990"/>
                </a:lnTo>
                <a:close/>
                <a:moveTo>
                  <a:pt x="1026" y="2199"/>
                </a:moveTo>
                <a:lnTo>
                  <a:pt x="1026" y="2160"/>
                </a:lnTo>
                <a:lnTo>
                  <a:pt x="1296" y="2160"/>
                </a:lnTo>
                <a:lnTo>
                  <a:pt x="1296" y="2199"/>
                </a:lnTo>
                <a:lnTo>
                  <a:pt x="1026" y="2199"/>
                </a:lnTo>
                <a:close/>
                <a:moveTo>
                  <a:pt x="1026" y="1990"/>
                </a:moveTo>
                <a:lnTo>
                  <a:pt x="1296" y="1990"/>
                </a:lnTo>
                <a:lnTo>
                  <a:pt x="1296" y="2030"/>
                </a:lnTo>
                <a:lnTo>
                  <a:pt x="1026" y="2030"/>
                </a:lnTo>
                <a:lnTo>
                  <a:pt x="1026" y="1990"/>
                </a:lnTo>
                <a:close/>
                <a:moveTo>
                  <a:pt x="3181" y="1491"/>
                </a:moveTo>
                <a:lnTo>
                  <a:pt x="3181" y="1784"/>
                </a:lnTo>
                <a:lnTo>
                  <a:pt x="2808" y="1784"/>
                </a:lnTo>
                <a:lnTo>
                  <a:pt x="2810" y="2293"/>
                </a:lnTo>
                <a:lnTo>
                  <a:pt x="4017" y="2293"/>
                </a:lnTo>
                <a:lnTo>
                  <a:pt x="4076" y="2155"/>
                </a:lnTo>
                <a:lnTo>
                  <a:pt x="3130" y="2155"/>
                </a:lnTo>
                <a:lnTo>
                  <a:pt x="3130" y="1922"/>
                </a:lnTo>
                <a:lnTo>
                  <a:pt x="4076" y="1922"/>
                </a:lnTo>
                <a:lnTo>
                  <a:pt x="4076" y="2293"/>
                </a:lnTo>
                <a:lnTo>
                  <a:pt x="4398" y="2293"/>
                </a:lnTo>
                <a:lnTo>
                  <a:pt x="4398" y="1784"/>
                </a:lnTo>
                <a:lnTo>
                  <a:pt x="3503" y="1784"/>
                </a:lnTo>
                <a:lnTo>
                  <a:pt x="3503" y="1714"/>
                </a:lnTo>
                <a:lnTo>
                  <a:pt x="4433" y="1714"/>
                </a:lnTo>
                <a:lnTo>
                  <a:pt x="4433" y="1558"/>
                </a:lnTo>
                <a:lnTo>
                  <a:pt x="3503" y="1558"/>
                </a:lnTo>
                <a:lnTo>
                  <a:pt x="3503" y="1491"/>
                </a:lnTo>
                <a:lnTo>
                  <a:pt x="3181" y="1491"/>
                </a:lnTo>
                <a:close/>
                <a:moveTo>
                  <a:pt x="3066" y="2671"/>
                </a:moveTo>
                <a:lnTo>
                  <a:pt x="3137" y="2360"/>
                </a:lnTo>
                <a:lnTo>
                  <a:pt x="2838" y="2360"/>
                </a:lnTo>
                <a:lnTo>
                  <a:pt x="2787" y="2577"/>
                </a:lnTo>
                <a:lnTo>
                  <a:pt x="2737" y="2577"/>
                </a:lnTo>
                <a:lnTo>
                  <a:pt x="2775" y="2671"/>
                </a:lnTo>
                <a:lnTo>
                  <a:pt x="3066" y="2671"/>
                </a:lnTo>
                <a:close/>
                <a:moveTo>
                  <a:pt x="3999" y="2671"/>
                </a:moveTo>
                <a:lnTo>
                  <a:pt x="4036" y="2577"/>
                </a:lnTo>
                <a:lnTo>
                  <a:pt x="3987" y="2577"/>
                </a:lnTo>
                <a:lnTo>
                  <a:pt x="3937" y="2360"/>
                </a:lnTo>
                <a:lnTo>
                  <a:pt x="3637" y="2360"/>
                </a:lnTo>
                <a:lnTo>
                  <a:pt x="3709" y="2671"/>
                </a:lnTo>
                <a:lnTo>
                  <a:pt x="3999" y="2671"/>
                </a:lnTo>
                <a:close/>
                <a:moveTo>
                  <a:pt x="3569" y="2671"/>
                </a:moveTo>
                <a:lnTo>
                  <a:pt x="3606" y="2577"/>
                </a:lnTo>
                <a:lnTo>
                  <a:pt x="3557" y="2577"/>
                </a:lnTo>
                <a:lnTo>
                  <a:pt x="3507" y="2360"/>
                </a:lnTo>
                <a:lnTo>
                  <a:pt x="3207" y="2360"/>
                </a:lnTo>
                <a:lnTo>
                  <a:pt x="3278" y="2671"/>
                </a:lnTo>
                <a:lnTo>
                  <a:pt x="3569" y="2671"/>
                </a:lnTo>
                <a:close/>
                <a:moveTo>
                  <a:pt x="4433" y="2671"/>
                </a:moveTo>
                <a:lnTo>
                  <a:pt x="4470" y="2577"/>
                </a:lnTo>
                <a:lnTo>
                  <a:pt x="4419" y="2577"/>
                </a:lnTo>
                <a:lnTo>
                  <a:pt x="4370" y="2360"/>
                </a:lnTo>
                <a:lnTo>
                  <a:pt x="4071" y="2360"/>
                </a:lnTo>
                <a:lnTo>
                  <a:pt x="4142" y="2671"/>
                </a:lnTo>
                <a:lnTo>
                  <a:pt x="4433" y="2671"/>
                </a:lnTo>
                <a:close/>
                <a:moveTo>
                  <a:pt x="2505" y="0"/>
                </a:moveTo>
                <a:cubicBezTo>
                  <a:pt x="3365" y="0"/>
                  <a:pt x="4103" y="523"/>
                  <a:pt x="4418" y="1268"/>
                </a:cubicBezTo>
                <a:lnTo>
                  <a:pt x="4876" y="1268"/>
                </a:lnTo>
                <a:cubicBezTo>
                  <a:pt x="4949" y="1268"/>
                  <a:pt x="5009" y="1328"/>
                  <a:pt x="5009" y="1401"/>
                </a:cubicBezTo>
                <a:lnTo>
                  <a:pt x="5009" y="2753"/>
                </a:lnTo>
                <a:cubicBezTo>
                  <a:pt x="5009" y="2826"/>
                  <a:pt x="4949" y="2886"/>
                  <a:pt x="4876" y="2886"/>
                </a:cubicBezTo>
                <a:lnTo>
                  <a:pt x="4418" y="2886"/>
                </a:lnTo>
                <a:cubicBezTo>
                  <a:pt x="4103" y="3631"/>
                  <a:pt x="3365" y="4154"/>
                  <a:pt x="2505" y="4154"/>
                </a:cubicBezTo>
                <a:cubicBezTo>
                  <a:pt x="1645" y="4154"/>
                  <a:pt x="906" y="3631"/>
                  <a:pt x="591" y="2886"/>
                </a:cubicBezTo>
                <a:lnTo>
                  <a:pt x="133" y="2886"/>
                </a:lnTo>
                <a:cubicBezTo>
                  <a:pt x="60" y="2886"/>
                  <a:pt x="0" y="2826"/>
                  <a:pt x="0" y="2753"/>
                </a:cubicBezTo>
                <a:lnTo>
                  <a:pt x="0" y="1401"/>
                </a:lnTo>
                <a:cubicBezTo>
                  <a:pt x="0" y="1328"/>
                  <a:pt x="60" y="1268"/>
                  <a:pt x="133" y="1268"/>
                </a:cubicBezTo>
                <a:lnTo>
                  <a:pt x="591" y="1268"/>
                </a:lnTo>
                <a:cubicBezTo>
                  <a:pt x="906" y="523"/>
                  <a:pt x="1645" y="0"/>
                  <a:pt x="2505" y="0"/>
                </a:cubicBezTo>
                <a:close/>
                <a:moveTo>
                  <a:pt x="133" y="1368"/>
                </a:moveTo>
                <a:lnTo>
                  <a:pt x="4876" y="1368"/>
                </a:lnTo>
                <a:cubicBezTo>
                  <a:pt x="4894" y="1368"/>
                  <a:pt x="4909" y="1383"/>
                  <a:pt x="4909" y="1401"/>
                </a:cubicBezTo>
                <a:lnTo>
                  <a:pt x="4909" y="2753"/>
                </a:lnTo>
                <a:cubicBezTo>
                  <a:pt x="4909" y="2771"/>
                  <a:pt x="4894" y="2786"/>
                  <a:pt x="4876" y="2786"/>
                </a:cubicBezTo>
                <a:lnTo>
                  <a:pt x="133" y="2786"/>
                </a:lnTo>
                <a:cubicBezTo>
                  <a:pt x="115" y="2786"/>
                  <a:pt x="100" y="2771"/>
                  <a:pt x="100" y="2753"/>
                </a:cubicBezTo>
                <a:lnTo>
                  <a:pt x="100" y="1401"/>
                </a:lnTo>
                <a:cubicBezTo>
                  <a:pt x="100" y="1383"/>
                  <a:pt x="115" y="1368"/>
                  <a:pt x="133" y="1368"/>
                </a:cubicBezTo>
                <a:close/>
                <a:moveTo>
                  <a:pt x="1173" y="1268"/>
                </a:moveTo>
                <a:lnTo>
                  <a:pt x="3836" y="1268"/>
                </a:lnTo>
                <a:cubicBezTo>
                  <a:pt x="3563" y="819"/>
                  <a:pt x="3069" y="519"/>
                  <a:pt x="2505" y="519"/>
                </a:cubicBezTo>
                <a:cubicBezTo>
                  <a:pt x="1941" y="519"/>
                  <a:pt x="1447" y="819"/>
                  <a:pt x="1173" y="1268"/>
                </a:cubicBezTo>
                <a:close/>
                <a:moveTo>
                  <a:pt x="3836" y="2886"/>
                </a:moveTo>
                <a:lnTo>
                  <a:pt x="1173" y="2886"/>
                </a:lnTo>
                <a:cubicBezTo>
                  <a:pt x="1447" y="3335"/>
                  <a:pt x="1941" y="3635"/>
                  <a:pt x="2505" y="3635"/>
                </a:cubicBezTo>
                <a:cubicBezTo>
                  <a:pt x="3069" y="3635"/>
                  <a:pt x="3563" y="3335"/>
                  <a:pt x="3836" y="2886"/>
                </a:cubicBezTo>
                <a:close/>
                <a:moveTo>
                  <a:pt x="3086" y="793"/>
                </a:moveTo>
                <a:lnTo>
                  <a:pt x="3154" y="912"/>
                </a:lnTo>
                <a:lnTo>
                  <a:pt x="3289" y="940"/>
                </a:lnTo>
                <a:lnTo>
                  <a:pt x="3197" y="1042"/>
                </a:lnTo>
                <a:lnTo>
                  <a:pt x="3211" y="1179"/>
                </a:lnTo>
                <a:lnTo>
                  <a:pt x="3086" y="1123"/>
                </a:lnTo>
                <a:lnTo>
                  <a:pt x="2960" y="1179"/>
                </a:lnTo>
                <a:lnTo>
                  <a:pt x="2974" y="1042"/>
                </a:lnTo>
                <a:lnTo>
                  <a:pt x="2882" y="940"/>
                </a:lnTo>
                <a:lnTo>
                  <a:pt x="3017" y="912"/>
                </a:lnTo>
                <a:lnTo>
                  <a:pt x="3086" y="793"/>
                </a:lnTo>
                <a:close/>
                <a:moveTo>
                  <a:pt x="2526" y="602"/>
                </a:moveTo>
                <a:lnTo>
                  <a:pt x="2595" y="721"/>
                </a:lnTo>
                <a:lnTo>
                  <a:pt x="2729" y="750"/>
                </a:lnTo>
                <a:lnTo>
                  <a:pt x="2637" y="852"/>
                </a:lnTo>
                <a:lnTo>
                  <a:pt x="2651" y="989"/>
                </a:lnTo>
                <a:lnTo>
                  <a:pt x="2526" y="933"/>
                </a:lnTo>
                <a:lnTo>
                  <a:pt x="2400" y="989"/>
                </a:lnTo>
                <a:lnTo>
                  <a:pt x="2415" y="852"/>
                </a:lnTo>
                <a:lnTo>
                  <a:pt x="2323" y="750"/>
                </a:lnTo>
                <a:lnTo>
                  <a:pt x="2457" y="721"/>
                </a:lnTo>
                <a:lnTo>
                  <a:pt x="2526" y="602"/>
                </a:lnTo>
                <a:close/>
                <a:moveTo>
                  <a:pt x="1913" y="793"/>
                </a:moveTo>
                <a:lnTo>
                  <a:pt x="1981" y="912"/>
                </a:lnTo>
                <a:lnTo>
                  <a:pt x="2116" y="940"/>
                </a:lnTo>
                <a:lnTo>
                  <a:pt x="2024" y="1042"/>
                </a:lnTo>
                <a:lnTo>
                  <a:pt x="2038" y="1179"/>
                </a:lnTo>
                <a:lnTo>
                  <a:pt x="1913" y="1123"/>
                </a:lnTo>
                <a:lnTo>
                  <a:pt x="1787" y="1179"/>
                </a:lnTo>
                <a:lnTo>
                  <a:pt x="1801" y="1042"/>
                </a:lnTo>
                <a:lnTo>
                  <a:pt x="1709" y="940"/>
                </a:lnTo>
                <a:lnTo>
                  <a:pt x="1844" y="912"/>
                </a:lnTo>
                <a:lnTo>
                  <a:pt x="1913" y="793"/>
                </a:lnTo>
                <a:close/>
                <a:moveTo>
                  <a:pt x="1913" y="3381"/>
                </a:moveTo>
                <a:lnTo>
                  <a:pt x="1981" y="3262"/>
                </a:lnTo>
                <a:lnTo>
                  <a:pt x="2116" y="3233"/>
                </a:lnTo>
                <a:lnTo>
                  <a:pt x="2024" y="3131"/>
                </a:lnTo>
                <a:lnTo>
                  <a:pt x="2038" y="2994"/>
                </a:lnTo>
                <a:lnTo>
                  <a:pt x="1913" y="3050"/>
                </a:lnTo>
                <a:lnTo>
                  <a:pt x="1787" y="2994"/>
                </a:lnTo>
                <a:lnTo>
                  <a:pt x="1801" y="3131"/>
                </a:lnTo>
                <a:lnTo>
                  <a:pt x="1709" y="3233"/>
                </a:lnTo>
                <a:lnTo>
                  <a:pt x="1844" y="3262"/>
                </a:lnTo>
                <a:lnTo>
                  <a:pt x="1913" y="3381"/>
                </a:lnTo>
                <a:close/>
                <a:moveTo>
                  <a:pt x="2526" y="3571"/>
                </a:moveTo>
                <a:lnTo>
                  <a:pt x="2595" y="3452"/>
                </a:lnTo>
                <a:lnTo>
                  <a:pt x="2729" y="3424"/>
                </a:lnTo>
                <a:lnTo>
                  <a:pt x="2637" y="3322"/>
                </a:lnTo>
                <a:lnTo>
                  <a:pt x="2651" y="3185"/>
                </a:lnTo>
                <a:lnTo>
                  <a:pt x="2526" y="3241"/>
                </a:lnTo>
                <a:lnTo>
                  <a:pt x="2400" y="3185"/>
                </a:lnTo>
                <a:lnTo>
                  <a:pt x="2415" y="3322"/>
                </a:lnTo>
                <a:lnTo>
                  <a:pt x="2323" y="3424"/>
                </a:lnTo>
                <a:lnTo>
                  <a:pt x="2457" y="3452"/>
                </a:lnTo>
                <a:lnTo>
                  <a:pt x="2526" y="3571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" name="Freeform 7"/>
          <p:cNvSpPr>
            <a:spLocks noEditPoints="1"/>
          </p:cNvSpPr>
          <p:nvPr/>
        </p:nvSpPr>
        <p:spPr bwMode="auto">
          <a:xfrm rot="947707">
            <a:off x="4598988" y="4790653"/>
            <a:ext cx="1174926" cy="1024973"/>
          </a:xfrm>
          <a:custGeom>
            <a:avLst/>
            <a:gdLst>
              <a:gd name="T0" fmla="*/ 3197 w 5010"/>
              <a:gd name="T1" fmla="*/ 3131 h 4154"/>
              <a:gd name="T2" fmla="*/ 2975 w 5010"/>
              <a:gd name="T3" fmla="*/ 3131 h 4154"/>
              <a:gd name="T4" fmla="*/ 1835 w 5010"/>
              <a:gd name="T5" fmla="*/ 1504 h 4154"/>
              <a:gd name="T6" fmla="*/ 1380 w 5010"/>
              <a:gd name="T7" fmla="*/ 1866 h 4154"/>
              <a:gd name="T8" fmla="*/ 2328 w 5010"/>
              <a:gd name="T9" fmla="*/ 2537 h 4154"/>
              <a:gd name="T10" fmla="*/ 2279 w 5010"/>
              <a:gd name="T11" fmla="*/ 2247 h 4154"/>
              <a:gd name="T12" fmla="*/ 2287 w 5010"/>
              <a:gd name="T13" fmla="*/ 1957 h 4154"/>
              <a:gd name="T14" fmla="*/ 2317 w 5010"/>
              <a:gd name="T15" fmla="*/ 1672 h 4154"/>
              <a:gd name="T16" fmla="*/ 1889 w 5010"/>
              <a:gd name="T17" fmla="*/ 1672 h 4154"/>
              <a:gd name="T18" fmla="*/ 708 w 5010"/>
              <a:gd name="T19" fmla="*/ 1993 h 4154"/>
              <a:gd name="T20" fmla="*/ 614 w 5010"/>
              <a:gd name="T21" fmla="*/ 2671 h 4154"/>
              <a:gd name="T22" fmla="*/ 1352 w 5010"/>
              <a:gd name="T23" fmla="*/ 2671 h 4154"/>
              <a:gd name="T24" fmla="*/ 1245 w 5010"/>
              <a:gd name="T25" fmla="*/ 2021 h 4154"/>
              <a:gd name="T26" fmla="*/ 614 w 5010"/>
              <a:gd name="T27" fmla="*/ 1536 h 4154"/>
              <a:gd name="T28" fmla="*/ 983 w 5010"/>
              <a:gd name="T29" fmla="*/ 1976 h 4154"/>
              <a:gd name="T30" fmla="*/ 1707 w 5010"/>
              <a:gd name="T31" fmla="*/ 2385 h 4154"/>
              <a:gd name="T32" fmla="*/ 1707 w 5010"/>
              <a:gd name="T33" fmla="*/ 2385 h 4154"/>
              <a:gd name="T34" fmla="*/ 1707 w 5010"/>
              <a:gd name="T35" fmla="*/ 2247 h 4154"/>
              <a:gd name="T36" fmla="*/ 1889 w 5010"/>
              <a:gd name="T37" fmla="*/ 1957 h 4154"/>
              <a:gd name="T38" fmla="*/ 3181 w 5010"/>
              <a:gd name="T39" fmla="*/ 1784 h 4154"/>
              <a:gd name="T40" fmla="*/ 4076 w 5010"/>
              <a:gd name="T41" fmla="*/ 2155 h 4154"/>
              <a:gd name="T42" fmla="*/ 4076 w 5010"/>
              <a:gd name="T43" fmla="*/ 2293 h 4154"/>
              <a:gd name="T44" fmla="*/ 3503 w 5010"/>
              <a:gd name="T45" fmla="*/ 1714 h 4154"/>
              <a:gd name="T46" fmla="*/ 3503 w 5010"/>
              <a:gd name="T47" fmla="*/ 1491 h 4154"/>
              <a:gd name="T48" fmla="*/ 2838 w 5010"/>
              <a:gd name="T49" fmla="*/ 2360 h 4154"/>
              <a:gd name="T50" fmla="*/ 3066 w 5010"/>
              <a:gd name="T51" fmla="*/ 2671 h 4154"/>
              <a:gd name="T52" fmla="*/ 3937 w 5010"/>
              <a:gd name="T53" fmla="*/ 2360 h 4154"/>
              <a:gd name="T54" fmla="*/ 3569 w 5010"/>
              <a:gd name="T55" fmla="*/ 2671 h 4154"/>
              <a:gd name="T56" fmla="*/ 3207 w 5010"/>
              <a:gd name="T57" fmla="*/ 2360 h 4154"/>
              <a:gd name="T58" fmla="*/ 4470 w 5010"/>
              <a:gd name="T59" fmla="*/ 2577 h 4154"/>
              <a:gd name="T60" fmla="*/ 4143 w 5010"/>
              <a:gd name="T61" fmla="*/ 2671 h 4154"/>
              <a:gd name="T62" fmla="*/ 4877 w 5010"/>
              <a:gd name="T63" fmla="*/ 1268 h 4154"/>
              <a:gd name="T64" fmla="*/ 4419 w 5010"/>
              <a:gd name="T65" fmla="*/ 2886 h 4154"/>
              <a:gd name="T66" fmla="*/ 0 w 5010"/>
              <a:gd name="T67" fmla="*/ 2753 h 4154"/>
              <a:gd name="T68" fmla="*/ 2505 w 5010"/>
              <a:gd name="T69" fmla="*/ 0 h 4154"/>
              <a:gd name="T70" fmla="*/ 4910 w 5010"/>
              <a:gd name="T71" fmla="*/ 2753 h 4154"/>
              <a:gd name="T72" fmla="*/ 100 w 5010"/>
              <a:gd name="T73" fmla="*/ 1401 h 4154"/>
              <a:gd name="T74" fmla="*/ 2505 w 5010"/>
              <a:gd name="T75" fmla="*/ 519 h 4154"/>
              <a:gd name="T76" fmla="*/ 2505 w 5010"/>
              <a:gd name="T77" fmla="*/ 3635 h 4154"/>
              <a:gd name="T78" fmla="*/ 3289 w 5010"/>
              <a:gd name="T79" fmla="*/ 940 h 4154"/>
              <a:gd name="T80" fmla="*/ 2960 w 5010"/>
              <a:gd name="T81" fmla="*/ 1179 h 4154"/>
              <a:gd name="T82" fmla="*/ 3086 w 5010"/>
              <a:gd name="T83" fmla="*/ 793 h 4154"/>
              <a:gd name="T84" fmla="*/ 2637 w 5010"/>
              <a:gd name="T85" fmla="*/ 852 h 4154"/>
              <a:gd name="T86" fmla="*/ 2415 w 5010"/>
              <a:gd name="T87" fmla="*/ 852 h 4154"/>
              <a:gd name="T88" fmla="*/ 1913 w 5010"/>
              <a:gd name="T89" fmla="*/ 793 h 4154"/>
              <a:gd name="T90" fmla="*/ 2038 w 5010"/>
              <a:gd name="T91" fmla="*/ 1179 h 4154"/>
              <a:gd name="T92" fmla="*/ 1710 w 5010"/>
              <a:gd name="T93" fmla="*/ 940 h 4154"/>
              <a:gd name="T94" fmla="*/ 1982 w 5010"/>
              <a:gd name="T95" fmla="*/ 3262 h 4154"/>
              <a:gd name="T96" fmla="*/ 1913 w 5010"/>
              <a:gd name="T97" fmla="*/ 3050 h 4154"/>
              <a:gd name="T98" fmla="*/ 1844 w 5010"/>
              <a:gd name="T99" fmla="*/ 3262 h 4154"/>
              <a:gd name="T100" fmla="*/ 2729 w 5010"/>
              <a:gd name="T101" fmla="*/ 3424 h 4154"/>
              <a:gd name="T102" fmla="*/ 2400 w 5010"/>
              <a:gd name="T103" fmla="*/ 3185 h 4154"/>
              <a:gd name="T104" fmla="*/ 2526 w 5010"/>
              <a:gd name="T105" fmla="*/ 3571 h 4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5010" h="4154">
                <a:moveTo>
                  <a:pt x="3086" y="3381"/>
                </a:moveTo>
                <a:lnTo>
                  <a:pt x="3155" y="3262"/>
                </a:lnTo>
                <a:lnTo>
                  <a:pt x="3289" y="3233"/>
                </a:lnTo>
                <a:lnTo>
                  <a:pt x="3197" y="3131"/>
                </a:lnTo>
                <a:lnTo>
                  <a:pt x="3211" y="2994"/>
                </a:lnTo>
                <a:lnTo>
                  <a:pt x="3086" y="3050"/>
                </a:lnTo>
                <a:lnTo>
                  <a:pt x="2960" y="2994"/>
                </a:lnTo>
                <a:lnTo>
                  <a:pt x="2975" y="3131"/>
                </a:lnTo>
                <a:lnTo>
                  <a:pt x="2883" y="3233"/>
                </a:lnTo>
                <a:lnTo>
                  <a:pt x="3017" y="3262"/>
                </a:lnTo>
                <a:lnTo>
                  <a:pt x="3086" y="3381"/>
                </a:lnTo>
                <a:close/>
                <a:moveTo>
                  <a:pt x="1835" y="1504"/>
                </a:moveTo>
                <a:lnTo>
                  <a:pt x="1533" y="1504"/>
                </a:lnTo>
                <a:lnTo>
                  <a:pt x="1406" y="1747"/>
                </a:lnTo>
                <a:lnTo>
                  <a:pt x="1350" y="1747"/>
                </a:lnTo>
                <a:lnTo>
                  <a:pt x="1380" y="1866"/>
                </a:lnTo>
                <a:lnTo>
                  <a:pt x="1438" y="1866"/>
                </a:lnTo>
                <a:lnTo>
                  <a:pt x="1438" y="2658"/>
                </a:lnTo>
                <a:lnTo>
                  <a:pt x="2281" y="2658"/>
                </a:lnTo>
                <a:lnTo>
                  <a:pt x="2328" y="2537"/>
                </a:lnTo>
                <a:lnTo>
                  <a:pt x="2160" y="2537"/>
                </a:lnTo>
                <a:lnTo>
                  <a:pt x="2160" y="2385"/>
                </a:lnTo>
                <a:lnTo>
                  <a:pt x="2279" y="2385"/>
                </a:lnTo>
                <a:lnTo>
                  <a:pt x="2279" y="2247"/>
                </a:lnTo>
                <a:lnTo>
                  <a:pt x="2160" y="2247"/>
                </a:lnTo>
                <a:lnTo>
                  <a:pt x="2160" y="2098"/>
                </a:lnTo>
                <a:lnTo>
                  <a:pt x="2287" y="2098"/>
                </a:lnTo>
                <a:lnTo>
                  <a:pt x="2287" y="1957"/>
                </a:lnTo>
                <a:lnTo>
                  <a:pt x="2160" y="1957"/>
                </a:lnTo>
                <a:lnTo>
                  <a:pt x="2160" y="1812"/>
                </a:lnTo>
                <a:lnTo>
                  <a:pt x="2317" y="1812"/>
                </a:lnTo>
                <a:lnTo>
                  <a:pt x="2317" y="1672"/>
                </a:lnTo>
                <a:lnTo>
                  <a:pt x="2160" y="1672"/>
                </a:lnTo>
                <a:lnTo>
                  <a:pt x="2160" y="1510"/>
                </a:lnTo>
                <a:lnTo>
                  <a:pt x="1889" y="1510"/>
                </a:lnTo>
                <a:lnTo>
                  <a:pt x="1889" y="1672"/>
                </a:lnTo>
                <a:lnTo>
                  <a:pt x="1751" y="1672"/>
                </a:lnTo>
                <a:lnTo>
                  <a:pt x="1835" y="1504"/>
                </a:lnTo>
                <a:close/>
                <a:moveTo>
                  <a:pt x="635" y="1777"/>
                </a:moveTo>
                <a:cubicBezTo>
                  <a:pt x="651" y="1848"/>
                  <a:pt x="675" y="1920"/>
                  <a:pt x="708" y="1993"/>
                </a:cubicBezTo>
                <a:cubicBezTo>
                  <a:pt x="740" y="2066"/>
                  <a:pt x="781" y="2138"/>
                  <a:pt x="830" y="2209"/>
                </a:cubicBezTo>
                <a:cubicBezTo>
                  <a:pt x="800" y="2244"/>
                  <a:pt x="767" y="2279"/>
                  <a:pt x="731" y="2315"/>
                </a:cubicBezTo>
                <a:cubicBezTo>
                  <a:pt x="696" y="2351"/>
                  <a:pt x="656" y="2387"/>
                  <a:pt x="614" y="2425"/>
                </a:cubicBezTo>
                <a:lnTo>
                  <a:pt x="614" y="2671"/>
                </a:lnTo>
                <a:cubicBezTo>
                  <a:pt x="685" y="2632"/>
                  <a:pt x="752" y="2590"/>
                  <a:pt x="813" y="2543"/>
                </a:cubicBezTo>
                <a:cubicBezTo>
                  <a:pt x="875" y="2496"/>
                  <a:pt x="932" y="2446"/>
                  <a:pt x="983" y="2393"/>
                </a:cubicBezTo>
                <a:cubicBezTo>
                  <a:pt x="1034" y="2446"/>
                  <a:pt x="1091" y="2496"/>
                  <a:pt x="1152" y="2543"/>
                </a:cubicBezTo>
                <a:cubicBezTo>
                  <a:pt x="1213" y="2590"/>
                  <a:pt x="1280" y="2632"/>
                  <a:pt x="1352" y="2671"/>
                </a:cubicBezTo>
                <a:lnTo>
                  <a:pt x="1352" y="2425"/>
                </a:lnTo>
                <a:cubicBezTo>
                  <a:pt x="1309" y="2387"/>
                  <a:pt x="1269" y="2350"/>
                  <a:pt x="1234" y="2314"/>
                </a:cubicBezTo>
                <a:cubicBezTo>
                  <a:pt x="1198" y="2278"/>
                  <a:pt x="1166" y="2243"/>
                  <a:pt x="1136" y="2207"/>
                </a:cubicBezTo>
                <a:cubicBezTo>
                  <a:pt x="1179" y="2146"/>
                  <a:pt x="1215" y="2084"/>
                  <a:pt x="1245" y="2021"/>
                </a:cubicBezTo>
                <a:cubicBezTo>
                  <a:pt x="1275" y="1958"/>
                  <a:pt x="1299" y="1895"/>
                  <a:pt x="1317" y="1833"/>
                </a:cubicBezTo>
                <a:cubicBezTo>
                  <a:pt x="1334" y="1771"/>
                  <a:pt x="1346" y="1710"/>
                  <a:pt x="1352" y="1652"/>
                </a:cubicBezTo>
                <a:lnTo>
                  <a:pt x="1352" y="1536"/>
                </a:lnTo>
                <a:lnTo>
                  <a:pt x="614" y="1536"/>
                </a:lnTo>
                <a:lnTo>
                  <a:pt x="614" y="1677"/>
                </a:lnTo>
                <a:lnTo>
                  <a:pt x="1093" y="1677"/>
                </a:lnTo>
                <a:cubicBezTo>
                  <a:pt x="1077" y="1733"/>
                  <a:pt x="1060" y="1786"/>
                  <a:pt x="1042" y="1835"/>
                </a:cubicBezTo>
                <a:cubicBezTo>
                  <a:pt x="1024" y="1885"/>
                  <a:pt x="1005" y="1931"/>
                  <a:pt x="983" y="1976"/>
                </a:cubicBezTo>
                <a:cubicBezTo>
                  <a:pt x="968" y="1945"/>
                  <a:pt x="954" y="1913"/>
                  <a:pt x="941" y="1880"/>
                </a:cubicBezTo>
                <a:cubicBezTo>
                  <a:pt x="928" y="1847"/>
                  <a:pt x="916" y="1813"/>
                  <a:pt x="905" y="1777"/>
                </a:cubicBezTo>
                <a:lnTo>
                  <a:pt x="635" y="1777"/>
                </a:lnTo>
                <a:close/>
                <a:moveTo>
                  <a:pt x="1707" y="2385"/>
                </a:moveTo>
                <a:lnTo>
                  <a:pt x="1889" y="2385"/>
                </a:lnTo>
                <a:lnTo>
                  <a:pt x="1889" y="2537"/>
                </a:lnTo>
                <a:lnTo>
                  <a:pt x="1707" y="2537"/>
                </a:lnTo>
                <a:lnTo>
                  <a:pt x="1707" y="2385"/>
                </a:lnTo>
                <a:close/>
                <a:moveTo>
                  <a:pt x="1707" y="2098"/>
                </a:moveTo>
                <a:lnTo>
                  <a:pt x="1889" y="2098"/>
                </a:lnTo>
                <a:lnTo>
                  <a:pt x="1889" y="2247"/>
                </a:lnTo>
                <a:lnTo>
                  <a:pt x="1707" y="2247"/>
                </a:lnTo>
                <a:lnTo>
                  <a:pt x="1707" y="2098"/>
                </a:lnTo>
                <a:close/>
                <a:moveTo>
                  <a:pt x="1707" y="1812"/>
                </a:moveTo>
                <a:lnTo>
                  <a:pt x="1889" y="1812"/>
                </a:lnTo>
                <a:lnTo>
                  <a:pt x="1889" y="1957"/>
                </a:lnTo>
                <a:lnTo>
                  <a:pt x="1707" y="1957"/>
                </a:lnTo>
                <a:lnTo>
                  <a:pt x="1707" y="1812"/>
                </a:lnTo>
                <a:close/>
                <a:moveTo>
                  <a:pt x="3181" y="1491"/>
                </a:moveTo>
                <a:lnTo>
                  <a:pt x="3181" y="1784"/>
                </a:lnTo>
                <a:lnTo>
                  <a:pt x="2808" y="1784"/>
                </a:lnTo>
                <a:lnTo>
                  <a:pt x="2810" y="2293"/>
                </a:lnTo>
                <a:lnTo>
                  <a:pt x="4017" y="2293"/>
                </a:lnTo>
                <a:lnTo>
                  <a:pt x="4076" y="2155"/>
                </a:lnTo>
                <a:lnTo>
                  <a:pt x="3131" y="2155"/>
                </a:lnTo>
                <a:lnTo>
                  <a:pt x="3131" y="1922"/>
                </a:lnTo>
                <a:lnTo>
                  <a:pt x="4076" y="1922"/>
                </a:lnTo>
                <a:lnTo>
                  <a:pt x="4076" y="2293"/>
                </a:lnTo>
                <a:lnTo>
                  <a:pt x="4399" y="2293"/>
                </a:lnTo>
                <a:lnTo>
                  <a:pt x="4399" y="1784"/>
                </a:lnTo>
                <a:lnTo>
                  <a:pt x="3503" y="1784"/>
                </a:lnTo>
                <a:lnTo>
                  <a:pt x="3503" y="1714"/>
                </a:lnTo>
                <a:lnTo>
                  <a:pt x="4433" y="1714"/>
                </a:lnTo>
                <a:lnTo>
                  <a:pt x="4433" y="1558"/>
                </a:lnTo>
                <a:lnTo>
                  <a:pt x="3503" y="1558"/>
                </a:lnTo>
                <a:lnTo>
                  <a:pt x="3503" y="1491"/>
                </a:lnTo>
                <a:lnTo>
                  <a:pt x="3181" y="1491"/>
                </a:lnTo>
                <a:close/>
                <a:moveTo>
                  <a:pt x="3066" y="2671"/>
                </a:moveTo>
                <a:lnTo>
                  <a:pt x="3137" y="2360"/>
                </a:lnTo>
                <a:lnTo>
                  <a:pt x="2838" y="2360"/>
                </a:lnTo>
                <a:lnTo>
                  <a:pt x="2787" y="2577"/>
                </a:lnTo>
                <a:lnTo>
                  <a:pt x="2737" y="2577"/>
                </a:lnTo>
                <a:lnTo>
                  <a:pt x="2775" y="2671"/>
                </a:lnTo>
                <a:lnTo>
                  <a:pt x="3066" y="2671"/>
                </a:lnTo>
                <a:close/>
                <a:moveTo>
                  <a:pt x="4000" y="2671"/>
                </a:moveTo>
                <a:lnTo>
                  <a:pt x="4036" y="2577"/>
                </a:lnTo>
                <a:lnTo>
                  <a:pt x="3987" y="2577"/>
                </a:lnTo>
                <a:lnTo>
                  <a:pt x="3937" y="2360"/>
                </a:lnTo>
                <a:lnTo>
                  <a:pt x="3637" y="2360"/>
                </a:lnTo>
                <a:lnTo>
                  <a:pt x="3709" y="2671"/>
                </a:lnTo>
                <a:lnTo>
                  <a:pt x="4000" y="2671"/>
                </a:lnTo>
                <a:close/>
                <a:moveTo>
                  <a:pt x="3569" y="2671"/>
                </a:moveTo>
                <a:lnTo>
                  <a:pt x="3606" y="2577"/>
                </a:lnTo>
                <a:lnTo>
                  <a:pt x="3557" y="2577"/>
                </a:lnTo>
                <a:lnTo>
                  <a:pt x="3507" y="2360"/>
                </a:lnTo>
                <a:lnTo>
                  <a:pt x="3207" y="2360"/>
                </a:lnTo>
                <a:lnTo>
                  <a:pt x="3279" y="2671"/>
                </a:lnTo>
                <a:lnTo>
                  <a:pt x="3569" y="2671"/>
                </a:lnTo>
                <a:close/>
                <a:moveTo>
                  <a:pt x="4433" y="2671"/>
                </a:moveTo>
                <a:lnTo>
                  <a:pt x="4470" y="2577"/>
                </a:lnTo>
                <a:lnTo>
                  <a:pt x="4419" y="2577"/>
                </a:lnTo>
                <a:lnTo>
                  <a:pt x="4371" y="2360"/>
                </a:lnTo>
                <a:lnTo>
                  <a:pt x="4071" y="2360"/>
                </a:lnTo>
                <a:lnTo>
                  <a:pt x="4143" y="2671"/>
                </a:lnTo>
                <a:lnTo>
                  <a:pt x="4433" y="2671"/>
                </a:lnTo>
                <a:close/>
                <a:moveTo>
                  <a:pt x="2505" y="0"/>
                </a:moveTo>
                <a:cubicBezTo>
                  <a:pt x="3365" y="0"/>
                  <a:pt x="4103" y="523"/>
                  <a:pt x="4419" y="1268"/>
                </a:cubicBezTo>
                <a:lnTo>
                  <a:pt x="4877" y="1268"/>
                </a:lnTo>
                <a:cubicBezTo>
                  <a:pt x="4950" y="1268"/>
                  <a:pt x="5010" y="1328"/>
                  <a:pt x="5010" y="1401"/>
                </a:cubicBezTo>
                <a:lnTo>
                  <a:pt x="5010" y="2753"/>
                </a:lnTo>
                <a:cubicBezTo>
                  <a:pt x="5010" y="2826"/>
                  <a:pt x="4950" y="2886"/>
                  <a:pt x="4877" y="2886"/>
                </a:cubicBezTo>
                <a:lnTo>
                  <a:pt x="4419" y="2886"/>
                </a:lnTo>
                <a:cubicBezTo>
                  <a:pt x="4103" y="3631"/>
                  <a:pt x="3365" y="4154"/>
                  <a:pt x="2505" y="4154"/>
                </a:cubicBezTo>
                <a:cubicBezTo>
                  <a:pt x="1645" y="4154"/>
                  <a:pt x="907" y="3631"/>
                  <a:pt x="591" y="2886"/>
                </a:cubicBezTo>
                <a:lnTo>
                  <a:pt x="133" y="2886"/>
                </a:lnTo>
                <a:cubicBezTo>
                  <a:pt x="60" y="2886"/>
                  <a:pt x="0" y="2826"/>
                  <a:pt x="0" y="2753"/>
                </a:cubicBezTo>
                <a:lnTo>
                  <a:pt x="0" y="1401"/>
                </a:lnTo>
                <a:cubicBezTo>
                  <a:pt x="0" y="1328"/>
                  <a:pt x="60" y="1268"/>
                  <a:pt x="133" y="1268"/>
                </a:cubicBezTo>
                <a:lnTo>
                  <a:pt x="591" y="1268"/>
                </a:lnTo>
                <a:cubicBezTo>
                  <a:pt x="907" y="523"/>
                  <a:pt x="1645" y="0"/>
                  <a:pt x="2505" y="0"/>
                </a:cubicBezTo>
                <a:close/>
                <a:moveTo>
                  <a:pt x="133" y="1368"/>
                </a:moveTo>
                <a:lnTo>
                  <a:pt x="4877" y="1368"/>
                </a:lnTo>
                <a:cubicBezTo>
                  <a:pt x="4895" y="1368"/>
                  <a:pt x="4910" y="1383"/>
                  <a:pt x="4910" y="1401"/>
                </a:cubicBezTo>
                <a:lnTo>
                  <a:pt x="4910" y="2753"/>
                </a:lnTo>
                <a:cubicBezTo>
                  <a:pt x="4910" y="2771"/>
                  <a:pt x="4895" y="2786"/>
                  <a:pt x="4877" y="2786"/>
                </a:cubicBezTo>
                <a:lnTo>
                  <a:pt x="133" y="2786"/>
                </a:lnTo>
                <a:cubicBezTo>
                  <a:pt x="115" y="2786"/>
                  <a:pt x="100" y="2771"/>
                  <a:pt x="100" y="2753"/>
                </a:cubicBezTo>
                <a:lnTo>
                  <a:pt x="100" y="1401"/>
                </a:lnTo>
                <a:cubicBezTo>
                  <a:pt x="100" y="1383"/>
                  <a:pt x="115" y="1368"/>
                  <a:pt x="133" y="1368"/>
                </a:cubicBezTo>
                <a:close/>
                <a:moveTo>
                  <a:pt x="1173" y="1268"/>
                </a:moveTo>
                <a:lnTo>
                  <a:pt x="3836" y="1268"/>
                </a:lnTo>
                <a:cubicBezTo>
                  <a:pt x="3563" y="819"/>
                  <a:pt x="3069" y="519"/>
                  <a:pt x="2505" y="519"/>
                </a:cubicBezTo>
                <a:cubicBezTo>
                  <a:pt x="1941" y="519"/>
                  <a:pt x="1447" y="819"/>
                  <a:pt x="1173" y="1268"/>
                </a:cubicBezTo>
                <a:close/>
                <a:moveTo>
                  <a:pt x="3836" y="2886"/>
                </a:moveTo>
                <a:lnTo>
                  <a:pt x="1173" y="2886"/>
                </a:lnTo>
                <a:cubicBezTo>
                  <a:pt x="1447" y="3335"/>
                  <a:pt x="1941" y="3635"/>
                  <a:pt x="2505" y="3635"/>
                </a:cubicBezTo>
                <a:cubicBezTo>
                  <a:pt x="3069" y="3635"/>
                  <a:pt x="3563" y="3335"/>
                  <a:pt x="3836" y="2886"/>
                </a:cubicBezTo>
                <a:close/>
                <a:moveTo>
                  <a:pt x="3086" y="793"/>
                </a:moveTo>
                <a:lnTo>
                  <a:pt x="3155" y="912"/>
                </a:lnTo>
                <a:lnTo>
                  <a:pt x="3289" y="940"/>
                </a:lnTo>
                <a:lnTo>
                  <a:pt x="3197" y="1042"/>
                </a:lnTo>
                <a:lnTo>
                  <a:pt x="3211" y="1179"/>
                </a:lnTo>
                <a:lnTo>
                  <a:pt x="3086" y="1123"/>
                </a:lnTo>
                <a:lnTo>
                  <a:pt x="2960" y="1179"/>
                </a:lnTo>
                <a:lnTo>
                  <a:pt x="2975" y="1042"/>
                </a:lnTo>
                <a:lnTo>
                  <a:pt x="2883" y="940"/>
                </a:lnTo>
                <a:lnTo>
                  <a:pt x="3017" y="912"/>
                </a:lnTo>
                <a:lnTo>
                  <a:pt x="3086" y="793"/>
                </a:lnTo>
                <a:close/>
                <a:moveTo>
                  <a:pt x="2526" y="602"/>
                </a:moveTo>
                <a:lnTo>
                  <a:pt x="2595" y="721"/>
                </a:lnTo>
                <a:lnTo>
                  <a:pt x="2729" y="750"/>
                </a:lnTo>
                <a:lnTo>
                  <a:pt x="2637" y="852"/>
                </a:lnTo>
                <a:lnTo>
                  <a:pt x="2652" y="989"/>
                </a:lnTo>
                <a:lnTo>
                  <a:pt x="2526" y="933"/>
                </a:lnTo>
                <a:lnTo>
                  <a:pt x="2400" y="989"/>
                </a:lnTo>
                <a:lnTo>
                  <a:pt x="2415" y="852"/>
                </a:lnTo>
                <a:lnTo>
                  <a:pt x="2323" y="750"/>
                </a:lnTo>
                <a:lnTo>
                  <a:pt x="2457" y="721"/>
                </a:lnTo>
                <a:lnTo>
                  <a:pt x="2526" y="602"/>
                </a:lnTo>
                <a:close/>
                <a:moveTo>
                  <a:pt x="1913" y="793"/>
                </a:moveTo>
                <a:lnTo>
                  <a:pt x="1982" y="912"/>
                </a:lnTo>
                <a:lnTo>
                  <a:pt x="2116" y="940"/>
                </a:lnTo>
                <a:lnTo>
                  <a:pt x="2024" y="1042"/>
                </a:lnTo>
                <a:lnTo>
                  <a:pt x="2038" y="1179"/>
                </a:lnTo>
                <a:lnTo>
                  <a:pt x="1913" y="1123"/>
                </a:lnTo>
                <a:lnTo>
                  <a:pt x="1787" y="1179"/>
                </a:lnTo>
                <a:lnTo>
                  <a:pt x="1802" y="1042"/>
                </a:lnTo>
                <a:lnTo>
                  <a:pt x="1710" y="940"/>
                </a:lnTo>
                <a:lnTo>
                  <a:pt x="1844" y="912"/>
                </a:lnTo>
                <a:lnTo>
                  <a:pt x="1913" y="793"/>
                </a:lnTo>
                <a:close/>
                <a:moveTo>
                  <a:pt x="1913" y="3381"/>
                </a:moveTo>
                <a:lnTo>
                  <a:pt x="1982" y="3262"/>
                </a:lnTo>
                <a:lnTo>
                  <a:pt x="2116" y="3233"/>
                </a:lnTo>
                <a:lnTo>
                  <a:pt x="2024" y="3131"/>
                </a:lnTo>
                <a:lnTo>
                  <a:pt x="2038" y="2994"/>
                </a:lnTo>
                <a:lnTo>
                  <a:pt x="1913" y="3050"/>
                </a:lnTo>
                <a:lnTo>
                  <a:pt x="1787" y="2994"/>
                </a:lnTo>
                <a:lnTo>
                  <a:pt x="1802" y="3131"/>
                </a:lnTo>
                <a:lnTo>
                  <a:pt x="1710" y="3233"/>
                </a:lnTo>
                <a:lnTo>
                  <a:pt x="1844" y="3262"/>
                </a:lnTo>
                <a:lnTo>
                  <a:pt x="1913" y="3381"/>
                </a:lnTo>
                <a:close/>
                <a:moveTo>
                  <a:pt x="2526" y="3571"/>
                </a:moveTo>
                <a:lnTo>
                  <a:pt x="2595" y="3452"/>
                </a:lnTo>
                <a:lnTo>
                  <a:pt x="2729" y="3424"/>
                </a:lnTo>
                <a:lnTo>
                  <a:pt x="2637" y="3322"/>
                </a:lnTo>
                <a:lnTo>
                  <a:pt x="2652" y="3185"/>
                </a:lnTo>
                <a:lnTo>
                  <a:pt x="2526" y="3241"/>
                </a:lnTo>
                <a:lnTo>
                  <a:pt x="2400" y="3185"/>
                </a:lnTo>
                <a:lnTo>
                  <a:pt x="2415" y="3322"/>
                </a:lnTo>
                <a:lnTo>
                  <a:pt x="2323" y="3424"/>
                </a:lnTo>
                <a:lnTo>
                  <a:pt x="2457" y="3452"/>
                </a:lnTo>
                <a:lnTo>
                  <a:pt x="2526" y="3571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2914" y="11427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297547" y="787423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合作研学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" name="jb480.jpg" descr="id:2147527961;FounderCES"/>
          <p:cNvPicPr/>
          <p:nvPr/>
        </p:nvPicPr>
        <p:blipFill>
          <a:blip r:embed="rId5" cstate="print">
            <a:duotone>
              <a:prstClr val="black"/>
              <a:schemeClr val="bg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734811" y="1798574"/>
            <a:ext cx="6467912" cy="2974761"/>
          </a:xfrm>
          <a:prstGeom prst="rect">
            <a:avLst/>
          </a:prstGeom>
        </p:spPr>
      </p:pic>
      <p:grpSp>
        <p:nvGrpSpPr>
          <p:cNvPr id="31" name="组合 30"/>
          <p:cNvGrpSpPr/>
          <p:nvPr/>
        </p:nvGrpSpPr>
        <p:grpSpPr>
          <a:xfrm>
            <a:off x="3212983" y="1912693"/>
            <a:ext cx="1367406" cy="2759975"/>
            <a:chOff x="3212983" y="1912693"/>
            <a:chExt cx="1367406" cy="2759975"/>
          </a:xfrm>
        </p:grpSpPr>
        <p:sp>
          <p:nvSpPr>
            <p:cNvPr id="28" name="椭圆 27"/>
            <p:cNvSpPr/>
            <p:nvPr/>
          </p:nvSpPr>
          <p:spPr>
            <a:xfrm>
              <a:off x="4141923" y="2623627"/>
              <a:ext cx="108000" cy="108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椭圆 29"/>
            <p:cNvSpPr/>
            <p:nvPr/>
          </p:nvSpPr>
          <p:spPr>
            <a:xfrm>
              <a:off x="3715482" y="3480703"/>
              <a:ext cx="108000" cy="108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32" name="直接连接符 31"/>
            <p:cNvCxnSpPr/>
            <p:nvPr/>
          </p:nvCxnSpPr>
          <p:spPr>
            <a:xfrm flipV="1">
              <a:off x="3212983" y="1912693"/>
              <a:ext cx="1367406" cy="275997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组合 32"/>
          <p:cNvGrpSpPr/>
          <p:nvPr/>
        </p:nvGrpSpPr>
        <p:grpSpPr>
          <a:xfrm>
            <a:off x="3464653" y="3196207"/>
            <a:ext cx="2516697" cy="1417738"/>
            <a:chOff x="3464653" y="3196207"/>
            <a:chExt cx="2516697" cy="1417738"/>
          </a:xfrm>
        </p:grpSpPr>
        <p:sp>
          <p:nvSpPr>
            <p:cNvPr id="39" name="椭圆 38"/>
            <p:cNvSpPr/>
            <p:nvPr/>
          </p:nvSpPr>
          <p:spPr>
            <a:xfrm>
              <a:off x="4161496" y="4144833"/>
              <a:ext cx="108000" cy="108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椭圆 40"/>
            <p:cNvSpPr/>
            <p:nvPr/>
          </p:nvSpPr>
          <p:spPr>
            <a:xfrm>
              <a:off x="5295408" y="3491890"/>
              <a:ext cx="108000" cy="108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42" name="直接连接符 41"/>
            <p:cNvCxnSpPr/>
            <p:nvPr/>
          </p:nvCxnSpPr>
          <p:spPr>
            <a:xfrm flipV="1">
              <a:off x="3464653" y="3196207"/>
              <a:ext cx="2516697" cy="141773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7652" name="Object 4" descr="image5"/>
          <p:cNvGraphicFramePr>
            <a:graphicFrameLocks/>
          </p:cNvGraphicFramePr>
          <p:nvPr/>
        </p:nvGraphicFramePr>
        <p:xfrm>
          <a:off x="4459768" y="2102894"/>
          <a:ext cx="1152468" cy="32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2" name="A Equation(公式3.1)" r:id="rId6" imgW="1193040" imgH="372240" progId="Equation.3">
                  <p:embed/>
                </p:oleObj>
              </mc:Choice>
              <mc:Fallback>
                <p:oleObj name="A Equation(公式3.1)" r:id="rId6" imgW="1193040" imgH="372240" progId="Equation.3">
                  <p:embed/>
                  <p:pic>
                    <p:nvPicPr>
                      <p:cNvPr id="0" name="Picture 4" descr="image5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9768" y="2102894"/>
                        <a:ext cx="1152468" cy="32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 descr="image7"/>
          <p:cNvGraphicFramePr>
            <a:graphicFrameLocks/>
          </p:cNvGraphicFramePr>
          <p:nvPr/>
        </p:nvGraphicFramePr>
        <p:xfrm>
          <a:off x="4561937" y="2859958"/>
          <a:ext cx="1255186" cy="562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3" name="A Equation(公式3.1)" r:id="rId8" imgW="1399680" imgH="680040" progId="Equation.3">
                  <p:embed/>
                </p:oleObj>
              </mc:Choice>
              <mc:Fallback>
                <p:oleObj name="A Equation(公式3.1)" r:id="rId8" imgW="1399680" imgH="680040" progId="Equation.3">
                  <p:embed/>
                  <p:pic>
                    <p:nvPicPr>
                      <p:cNvPr id="0" name="Picture 5" descr="image7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1937" y="2859958"/>
                        <a:ext cx="1255186" cy="5627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 descr="image6"/>
          <p:cNvGraphicFramePr>
            <a:graphicFrameLocks/>
          </p:cNvGraphicFramePr>
          <p:nvPr/>
        </p:nvGraphicFramePr>
        <p:xfrm>
          <a:off x="8561222" y="3969448"/>
          <a:ext cx="1228461" cy="3329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4" name="A Equation(公式3.1)" r:id="rId10" imgW="1144440" imgH="367200" progId="Equation.3">
                  <p:embed/>
                </p:oleObj>
              </mc:Choice>
              <mc:Fallback>
                <p:oleObj name="A Equation(公式3.1)" r:id="rId10" imgW="1144440" imgH="367200" progId="Equation.3">
                  <p:embed/>
                  <p:pic>
                    <p:nvPicPr>
                      <p:cNvPr id="0" name="Picture 6" descr="image6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61222" y="3969448"/>
                        <a:ext cx="1228461" cy="3329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 descr="image8"/>
          <p:cNvGraphicFramePr>
            <a:graphicFrameLocks/>
          </p:cNvGraphicFramePr>
          <p:nvPr/>
        </p:nvGraphicFramePr>
        <p:xfrm>
          <a:off x="6037960" y="4114116"/>
          <a:ext cx="1092681" cy="5878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5" name="A Equation(公式3.1)" r:id="rId12" imgW="761760" imgH="393480" progId="Equation.3">
                  <p:embed/>
                </p:oleObj>
              </mc:Choice>
              <mc:Fallback>
                <p:oleObj name="A Equation(公式3.1)" r:id="rId12" imgW="761760" imgH="393480" progId="Equation.3">
                  <p:embed/>
                  <p:pic>
                    <p:nvPicPr>
                      <p:cNvPr id="0" name="Picture 7" descr="image8"/>
                      <p:cNvPicPr>
                        <a:picLocks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7960" y="4114116"/>
                        <a:ext cx="1092681" cy="5878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TextBox 70"/>
          <p:cNvSpPr txBox="1"/>
          <p:nvPr/>
        </p:nvSpPr>
        <p:spPr>
          <a:xfrm>
            <a:off x="3867326" y="4815279"/>
            <a:ext cx="4412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1600" b="1" dirty="0" smtClean="0"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1600" b="1" dirty="0" smtClean="0">
                <a:latin typeface="黑体" pitchFamily="49" charset="-122"/>
                <a:ea typeface="黑体" pitchFamily="49" charset="-122"/>
              </a:rPr>
              <a:t>）</a:t>
            </a:r>
            <a:r>
              <a:rPr lang="en-US" altLang="zh-CN" sz="1600" b="1" dirty="0" smtClean="0">
                <a:latin typeface="黑体" pitchFamily="49" charset="-122"/>
                <a:ea typeface="黑体" pitchFamily="49" charset="-122"/>
              </a:rPr>
              <a:t>                           </a:t>
            </a:r>
            <a:r>
              <a:rPr lang="zh-CN" altLang="en-US" sz="1600" b="1" dirty="0" smtClean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1600" b="1" dirty="0" smtClean="0"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1600" b="1" dirty="0" smtClean="0">
                <a:latin typeface="黑体" pitchFamily="49" charset="-122"/>
                <a:ea typeface="黑体" pitchFamily="49" charset="-122"/>
              </a:rPr>
              <a:t>）</a:t>
            </a:r>
            <a:endParaRPr lang="zh-CN" altLang="en-US" sz="16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8" name="矩形 77"/>
          <p:cNvSpPr/>
          <p:nvPr/>
        </p:nvSpPr>
        <p:spPr>
          <a:xfrm>
            <a:off x="212522" y="5151391"/>
            <a:ext cx="6196668" cy="1446550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zh-CN" altLang="zh-CN" sz="20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观察上面画</a:t>
            </a:r>
            <a:r>
              <a:rPr lang="zh-CN" altLang="en-US" sz="20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出</a:t>
            </a:r>
            <a:r>
              <a:rPr lang="zh-CN" altLang="zh-CN" sz="20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中的四个函数，请思考：</a:t>
            </a:r>
          </a:p>
          <a:p>
            <a:pPr>
              <a:lnSpc>
                <a:spcPct val="110000"/>
              </a:lnSpc>
            </a:pPr>
            <a:r>
              <a:rPr lang="zh-CN" altLang="zh-CN" sz="20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（1）哪些函数，y的值是随x的值的增大而增大的？</a:t>
            </a:r>
          </a:p>
          <a:p>
            <a:pPr>
              <a:lnSpc>
                <a:spcPct val="110000"/>
              </a:lnSpc>
            </a:pPr>
            <a:r>
              <a:rPr lang="zh-CN" altLang="zh-CN" sz="20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（2）哪些函数，y的值是随x的值的增大而减小的？</a:t>
            </a:r>
          </a:p>
          <a:p>
            <a:pPr>
              <a:lnSpc>
                <a:spcPct val="110000"/>
              </a:lnSpc>
            </a:pPr>
            <a:r>
              <a:rPr lang="zh-CN" altLang="zh-CN" sz="20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（3）</a:t>
            </a:r>
            <a:r>
              <a:rPr lang="zh-CN" altLang="en-US" sz="20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它们</a:t>
            </a:r>
            <a:r>
              <a:rPr lang="zh-CN" altLang="zh-CN" sz="20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的区别和</a:t>
            </a:r>
            <a:r>
              <a:rPr lang="zh-CN" altLang="zh-CN" sz="20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自变量系数的符号</a:t>
            </a:r>
            <a:r>
              <a:rPr lang="zh-CN" altLang="zh-CN" sz="20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有怎样的关系？</a:t>
            </a:r>
            <a:endParaRPr lang="zh-CN" altLang="en-US" sz="2000" b="1" dirty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6515320" y="5167618"/>
            <a:ext cx="5254434" cy="13880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zh-CN" sz="22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一次函数</a:t>
            </a:r>
            <a:r>
              <a:rPr lang="en-US" altLang="zh-CN" sz="2200" b="1" i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en-US" altLang="zh-CN" sz="22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=</a:t>
            </a:r>
            <a:r>
              <a:rPr lang="en-US" altLang="zh-CN" sz="2200" b="1" i="1" dirty="0" err="1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kx</a:t>
            </a:r>
            <a:r>
              <a:rPr lang="en-US" altLang="zh-CN" sz="2200" b="1" dirty="0" err="1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+</a:t>
            </a:r>
            <a:r>
              <a:rPr lang="en-US" altLang="zh-CN" sz="2200" b="1" i="1" dirty="0" err="1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2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</a:t>
            </a:r>
            <a:r>
              <a:rPr lang="en-US" altLang="zh-CN" sz="2200" b="1" i="1" dirty="0" err="1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</a:t>
            </a:r>
            <a:r>
              <a:rPr lang="en-US" altLang="zh-CN" sz="2200" b="1" dirty="0" err="1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en-US" altLang="zh-CN" sz="2200" b="1" i="1" dirty="0" err="1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zh-CN" altLang="zh-CN" sz="22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为常数</a:t>
            </a:r>
            <a:r>
              <a:rPr lang="en-US" altLang="zh-CN" sz="22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2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且</a:t>
            </a:r>
            <a:r>
              <a:rPr lang="en-US" altLang="zh-CN" sz="2200" b="1" i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</a:t>
            </a:r>
            <a:r>
              <a:rPr lang="zh-CN" altLang="zh-CN" sz="22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≠</a:t>
            </a:r>
            <a:r>
              <a:rPr lang="en-US" altLang="zh-CN" sz="22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0)</a:t>
            </a:r>
            <a:r>
              <a:rPr lang="zh-CN" altLang="en-US" sz="22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增减性</a:t>
            </a:r>
            <a:r>
              <a:rPr lang="en-US" altLang="zh-CN" sz="22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:</a:t>
            </a:r>
            <a:endParaRPr lang="zh-CN" altLang="zh-CN" sz="2200" b="1" dirty="0" smtClean="0">
              <a:solidFill>
                <a:srgbClr val="0000FF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zh-CN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当</a:t>
            </a:r>
            <a:r>
              <a:rPr lang="en-US" altLang="zh-CN" sz="22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</a:t>
            </a:r>
            <a:r>
              <a:rPr lang="en-US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&gt;0</a:t>
            </a:r>
            <a:r>
              <a:rPr lang="zh-CN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时</a:t>
            </a:r>
            <a:r>
              <a:rPr lang="en-US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en-US" altLang="zh-CN" sz="22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zh-CN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的值随</a:t>
            </a:r>
            <a:r>
              <a:rPr lang="en-US" altLang="zh-CN" sz="22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zh-CN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的值的增大而增大</a:t>
            </a:r>
            <a:r>
              <a:rPr lang="en-US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;</a:t>
            </a:r>
            <a:endParaRPr lang="zh-CN" altLang="zh-CN" sz="2200" b="1" dirty="0" smtClean="0">
              <a:solidFill>
                <a:srgbClr val="FF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zh-CN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当</a:t>
            </a:r>
            <a:r>
              <a:rPr lang="en-US" altLang="zh-CN" sz="22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</a:t>
            </a:r>
            <a:r>
              <a:rPr lang="en-US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&lt;0</a:t>
            </a:r>
            <a:r>
              <a:rPr lang="zh-CN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时</a:t>
            </a:r>
            <a:r>
              <a:rPr lang="en-US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en-US" altLang="zh-CN" sz="22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zh-CN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的值随</a:t>
            </a:r>
            <a:r>
              <a:rPr lang="en-US" altLang="zh-CN" sz="22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zh-CN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的值的增大而减小</a:t>
            </a:r>
            <a:r>
              <a:rPr lang="en-US" altLang="zh-CN" sz="22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endParaRPr lang="zh-CN" altLang="zh-CN" sz="2200" b="1" dirty="0">
              <a:solidFill>
                <a:srgbClr val="FF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grpSp>
        <p:nvGrpSpPr>
          <p:cNvPr id="34" name="组合 33"/>
          <p:cNvGrpSpPr/>
          <p:nvPr/>
        </p:nvGrpSpPr>
        <p:grpSpPr>
          <a:xfrm>
            <a:off x="7248088" y="1853967"/>
            <a:ext cx="1426129" cy="2743200"/>
            <a:chOff x="7248088" y="1853967"/>
            <a:chExt cx="1426129" cy="2743200"/>
          </a:xfrm>
        </p:grpSpPr>
        <p:sp>
          <p:nvSpPr>
            <p:cNvPr id="52" name="椭圆 51"/>
            <p:cNvSpPr/>
            <p:nvPr/>
          </p:nvSpPr>
          <p:spPr>
            <a:xfrm>
              <a:off x="7476547" y="2325819"/>
              <a:ext cx="108000" cy="108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椭圆 60"/>
            <p:cNvSpPr/>
            <p:nvPr/>
          </p:nvSpPr>
          <p:spPr>
            <a:xfrm>
              <a:off x="8055387" y="3483500"/>
              <a:ext cx="108000" cy="108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94" name="直接连接符 93"/>
            <p:cNvCxnSpPr/>
            <p:nvPr/>
          </p:nvCxnSpPr>
          <p:spPr>
            <a:xfrm>
              <a:off x="7248088" y="1853967"/>
              <a:ext cx="1426129" cy="27432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组合 34"/>
          <p:cNvGrpSpPr/>
          <p:nvPr/>
        </p:nvGrpSpPr>
        <p:grpSpPr>
          <a:xfrm>
            <a:off x="6014906" y="3355596"/>
            <a:ext cx="2449586" cy="1367406"/>
            <a:chOff x="6014906" y="3355596"/>
            <a:chExt cx="2449586" cy="1367406"/>
          </a:xfrm>
        </p:grpSpPr>
        <p:sp>
          <p:nvSpPr>
            <p:cNvPr id="53" name="椭圆 52"/>
            <p:cNvSpPr/>
            <p:nvPr/>
          </p:nvSpPr>
          <p:spPr>
            <a:xfrm>
              <a:off x="6335644" y="3508667"/>
              <a:ext cx="108000" cy="108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椭圆 59"/>
            <p:cNvSpPr/>
            <p:nvPr/>
          </p:nvSpPr>
          <p:spPr>
            <a:xfrm>
              <a:off x="7476547" y="4137841"/>
              <a:ext cx="108000" cy="108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01" name="直接连接符 100"/>
            <p:cNvCxnSpPr/>
            <p:nvPr/>
          </p:nvCxnSpPr>
          <p:spPr>
            <a:xfrm>
              <a:off x="6014906" y="3355596"/>
              <a:ext cx="2449586" cy="136740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组合 106"/>
          <p:cNvGrpSpPr/>
          <p:nvPr/>
        </p:nvGrpSpPr>
        <p:grpSpPr>
          <a:xfrm>
            <a:off x="55624" y="1174460"/>
            <a:ext cx="12108413" cy="1442505"/>
            <a:chOff x="-237991" y="1098959"/>
            <a:chExt cx="12108413" cy="1442505"/>
          </a:xfrm>
        </p:grpSpPr>
        <p:sp>
          <p:nvSpPr>
            <p:cNvPr id="12" name="TextBox 11"/>
            <p:cNvSpPr txBox="1"/>
            <p:nvPr/>
          </p:nvSpPr>
          <p:spPr>
            <a:xfrm>
              <a:off x="0" y="1233414"/>
              <a:ext cx="11870422" cy="13080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200" b="1" dirty="0" smtClean="0"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          在（</a:t>
              </a:r>
              <a:r>
                <a:rPr lang="en-US" altLang="zh-CN" sz="2200" b="1" dirty="0" smtClean="0"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1</a:t>
              </a:r>
              <a:r>
                <a:rPr lang="zh-CN" altLang="en-US" sz="2200" b="1" dirty="0" smtClean="0"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）的平面直角坐标系中中画出一次函数                                     的图像；（</a:t>
              </a:r>
              <a:r>
                <a:rPr lang="en-US" altLang="zh-CN" sz="2200" b="1" dirty="0" smtClean="0"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2</a:t>
              </a:r>
              <a:r>
                <a:rPr lang="zh-CN" altLang="en-US" sz="2200" b="1" dirty="0" smtClean="0"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）中画出</a:t>
              </a:r>
              <a:endParaRPr lang="en-US" altLang="zh-CN" sz="2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2200" b="1" dirty="0" smtClean="0"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                                </a:t>
              </a:r>
              <a:r>
                <a:rPr lang="zh-CN" altLang="en-US" sz="2200" b="1" dirty="0" smtClean="0"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的图像。</a:t>
              </a:r>
            </a:p>
            <a:p>
              <a:r>
                <a:rPr lang="zh-CN" altLang="en-US" sz="2400" b="1" dirty="0" smtClean="0"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                                     </a:t>
              </a:r>
              <a:endPara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endParaRPr>
            </a:p>
          </p:txBody>
        </p:sp>
        <p:pic>
          <p:nvPicPr>
            <p:cNvPr id="27651" name="Picture 3"/>
            <p:cNvPicPr>
              <a:picLocks noChangeAspect="1" noChangeArrowheads="1"/>
            </p:cNvPicPr>
            <p:nvPr/>
          </p:nvPicPr>
          <p:blipFill>
            <a:blip r:embed="rId14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 l="236" r="51259"/>
            <a:stretch>
              <a:fillRect/>
            </a:stretch>
          </p:blipFill>
          <p:spPr bwMode="auto">
            <a:xfrm>
              <a:off x="6300136" y="1098959"/>
              <a:ext cx="2374080" cy="623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6" name="Picture 3"/>
            <p:cNvPicPr>
              <a:picLocks noChangeAspect="1" noChangeArrowheads="1"/>
            </p:cNvPicPr>
            <p:nvPr/>
          </p:nvPicPr>
          <p:blipFill>
            <a:blip r:embed="rId14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 l="49939"/>
            <a:stretch>
              <a:fillRect/>
            </a:stretch>
          </p:blipFill>
          <p:spPr bwMode="auto">
            <a:xfrm>
              <a:off x="-237991" y="1627826"/>
              <a:ext cx="2477852" cy="630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8" name="矩形 107"/>
          <p:cNvSpPr/>
          <p:nvPr/>
        </p:nvSpPr>
        <p:spPr>
          <a:xfrm>
            <a:off x="3986741" y="772377"/>
            <a:ext cx="37593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+mn-ea"/>
                <a:cs typeface="Times New Roman" pitchFamily="18" charset="0"/>
              </a:rPr>
              <a:t>探究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  <a:cs typeface="Times New Roman" pitchFamily="18" charset="0"/>
              </a:rPr>
              <a:t>1</a:t>
            </a:r>
            <a:r>
              <a:rPr lang="zh-CN" altLang="zh-CN" sz="2400" b="1" i="1" dirty="0" smtClean="0">
                <a:solidFill>
                  <a:srgbClr val="FF0000"/>
                </a:solidFill>
                <a:latin typeface="+mn-ea"/>
                <a:cs typeface="Times New Roman" pitchFamily="18" charset="0"/>
              </a:rPr>
              <a:t>　</a:t>
            </a:r>
            <a:r>
              <a:rPr lang="zh-CN" altLang="zh-CN" sz="2400" b="1" dirty="0" smtClean="0">
                <a:solidFill>
                  <a:srgbClr val="FF0000"/>
                </a:solidFill>
                <a:latin typeface="+mn-ea"/>
                <a:cs typeface="Times New Roman" pitchFamily="18" charset="0"/>
              </a:rPr>
              <a:t>一次函数的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  <a:cs typeface="Times New Roman" pitchFamily="18" charset="0"/>
              </a:rPr>
              <a:t>增减性</a:t>
            </a:r>
            <a:endParaRPr lang="zh-CN" altLang="zh-CN" sz="2400" b="1" dirty="0">
              <a:solidFill>
                <a:srgbClr val="FF0000"/>
              </a:solidFill>
              <a:latin typeface="+mn-ea"/>
              <a:cs typeface="Times New Roman" pitchFamily="18" charset="0"/>
            </a:endParaRPr>
          </a:p>
        </p:txBody>
      </p:sp>
      <p:sp>
        <p:nvSpPr>
          <p:cNvPr id="36" name="Freeform 11"/>
          <p:cNvSpPr>
            <a:spLocks noEditPoints="1"/>
          </p:cNvSpPr>
          <p:nvPr/>
        </p:nvSpPr>
        <p:spPr bwMode="auto">
          <a:xfrm rot="20358051">
            <a:off x="10267385" y="4292805"/>
            <a:ext cx="1184378" cy="955164"/>
          </a:xfrm>
          <a:custGeom>
            <a:avLst/>
            <a:gdLst>
              <a:gd name="T0" fmla="*/ 3197 w 5009"/>
              <a:gd name="T1" fmla="*/ 3131 h 4154"/>
              <a:gd name="T2" fmla="*/ 2974 w 5009"/>
              <a:gd name="T3" fmla="*/ 3131 h 4154"/>
              <a:gd name="T4" fmla="*/ 680 w 5009"/>
              <a:gd name="T5" fmla="*/ 1510 h 4154"/>
              <a:gd name="T6" fmla="*/ 608 w 5009"/>
              <a:gd name="T7" fmla="*/ 1684 h 4154"/>
              <a:gd name="T8" fmla="*/ 678 w 5009"/>
              <a:gd name="T9" fmla="*/ 1858 h 4154"/>
              <a:gd name="T10" fmla="*/ 653 w 5009"/>
              <a:gd name="T11" fmla="*/ 2376 h 4154"/>
              <a:gd name="T12" fmla="*/ 608 w 5009"/>
              <a:gd name="T13" fmla="*/ 2547 h 4154"/>
              <a:gd name="T14" fmla="*/ 1643 w 5009"/>
              <a:gd name="T15" fmla="*/ 2547 h 4154"/>
              <a:gd name="T16" fmla="*/ 1643 w 5009"/>
              <a:gd name="T17" fmla="*/ 2376 h 4154"/>
              <a:gd name="T18" fmla="*/ 1643 w 5009"/>
              <a:gd name="T19" fmla="*/ 2199 h 4154"/>
              <a:gd name="T20" fmla="*/ 2261 w 5009"/>
              <a:gd name="T21" fmla="*/ 2330 h 4154"/>
              <a:gd name="T22" fmla="*/ 2331 w 5009"/>
              <a:gd name="T23" fmla="*/ 1814 h 4154"/>
              <a:gd name="T24" fmla="*/ 2197 w 5009"/>
              <a:gd name="T25" fmla="*/ 1644 h 4154"/>
              <a:gd name="T26" fmla="*/ 1913 w 5009"/>
              <a:gd name="T27" fmla="*/ 2030 h 4154"/>
              <a:gd name="T28" fmla="*/ 1026 w 5009"/>
              <a:gd name="T29" fmla="*/ 2199 h 4154"/>
              <a:gd name="T30" fmla="*/ 1026 w 5009"/>
              <a:gd name="T31" fmla="*/ 2199 h 4154"/>
              <a:gd name="T32" fmla="*/ 1026 w 5009"/>
              <a:gd name="T33" fmla="*/ 2030 h 4154"/>
              <a:gd name="T34" fmla="*/ 2808 w 5009"/>
              <a:gd name="T35" fmla="*/ 1784 h 4154"/>
              <a:gd name="T36" fmla="*/ 3130 w 5009"/>
              <a:gd name="T37" fmla="*/ 2155 h 4154"/>
              <a:gd name="T38" fmla="*/ 4398 w 5009"/>
              <a:gd name="T39" fmla="*/ 2293 h 4154"/>
              <a:gd name="T40" fmla="*/ 4433 w 5009"/>
              <a:gd name="T41" fmla="*/ 1714 h 4154"/>
              <a:gd name="T42" fmla="*/ 3181 w 5009"/>
              <a:gd name="T43" fmla="*/ 1491 h 4154"/>
              <a:gd name="T44" fmla="*/ 2787 w 5009"/>
              <a:gd name="T45" fmla="*/ 2577 h 4154"/>
              <a:gd name="T46" fmla="*/ 3999 w 5009"/>
              <a:gd name="T47" fmla="*/ 2671 h 4154"/>
              <a:gd name="T48" fmla="*/ 3637 w 5009"/>
              <a:gd name="T49" fmla="*/ 2360 h 4154"/>
              <a:gd name="T50" fmla="*/ 3606 w 5009"/>
              <a:gd name="T51" fmla="*/ 2577 h 4154"/>
              <a:gd name="T52" fmla="*/ 3278 w 5009"/>
              <a:gd name="T53" fmla="*/ 2671 h 4154"/>
              <a:gd name="T54" fmla="*/ 4419 w 5009"/>
              <a:gd name="T55" fmla="*/ 2577 h 4154"/>
              <a:gd name="T56" fmla="*/ 4433 w 5009"/>
              <a:gd name="T57" fmla="*/ 2671 h 4154"/>
              <a:gd name="T58" fmla="*/ 5009 w 5009"/>
              <a:gd name="T59" fmla="*/ 1401 h 4154"/>
              <a:gd name="T60" fmla="*/ 2505 w 5009"/>
              <a:gd name="T61" fmla="*/ 4154 h 4154"/>
              <a:gd name="T62" fmla="*/ 0 w 5009"/>
              <a:gd name="T63" fmla="*/ 1401 h 4154"/>
              <a:gd name="T64" fmla="*/ 133 w 5009"/>
              <a:gd name="T65" fmla="*/ 1368 h 4154"/>
              <a:gd name="T66" fmla="*/ 4876 w 5009"/>
              <a:gd name="T67" fmla="*/ 2786 h 4154"/>
              <a:gd name="T68" fmla="*/ 133 w 5009"/>
              <a:gd name="T69" fmla="*/ 1368 h 4154"/>
              <a:gd name="T70" fmla="*/ 1173 w 5009"/>
              <a:gd name="T71" fmla="*/ 1268 h 4154"/>
              <a:gd name="T72" fmla="*/ 3836 w 5009"/>
              <a:gd name="T73" fmla="*/ 2886 h 4154"/>
              <a:gd name="T74" fmla="*/ 3197 w 5009"/>
              <a:gd name="T75" fmla="*/ 1042 h 4154"/>
              <a:gd name="T76" fmla="*/ 2974 w 5009"/>
              <a:gd name="T77" fmla="*/ 1042 h 4154"/>
              <a:gd name="T78" fmla="*/ 2526 w 5009"/>
              <a:gd name="T79" fmla="*/ 602 h 4154"/>
              <a:gd name="T80" fmla="*/ 2651 w 5009"/>
              <a:gd name="T81" fmla="*/ 989 h 4154"/>
              <a:gd name="T82" fmla="*/ 2323 w 5009"/>
              <a:gd name="T83" fmla="*/ 750 h 4154"/>
              <a:gd name="T84" fmla="*/ 1981 w 5009"/>
              <a:gd name="T85" fmla="*/ 912 h 4154"/>
              <a:gd name="T86" fmla="*/ 1913 w 5009"/>
              <a:gd name="T87" fmla="*/ 1123 h 4154"/>
              <a:gd name="T88" fmla="*/ 1844 w 5009"/>
              <a:gd name="T89" fmla="*/ 912 h 4154"/>
              <a:gd name="T90" fmla="*/ 2116 w 5009"/>
              <a:gd name="T91" fmla="*/ 3233 h 4154"/>
              <a:gd name="T92" fmla="*/ 1787 w 5009"/>
              <a:gd name="T93" fmla="*/ 2994 h 4154"/>
              <a:gd name="T94" fmla="*/ 1913 w 5009"/>
              <a:gd name="T95" fmla="*/ 3381 h 4154"/>
              <a:gd name="T96" fmla="*/ 2637 w 5009"/>
              <a:gd name="T97" fmla="*/ 3322 h 4154"/>
              <a:gd name="T98" fmla="*/ 2415 w 5009"/>
              <a:gd name="T99" fmla="*/ 3322 h 4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5009" h="4154">
                <a:moveTo>
                  <a:pt x="3086" y="3381"/>
                </a:moveTo>
                <a:lnTo>
                  <a:pt x="3154" y="3262"/>
                </a:lnTo>
                <a:lnTo>
                  <a:pt x="3289" y="3233"/>
                </a:lnTo>
                <a:lnTo>
                  <a:pt x="3197" y="3131"/>
                </a:lnTo>
                <a:lnTo>
                  <a:pt x="3211" y="2994"/>
                </a:lnTo>
                <a:lnTo>
                  <a:pt x="3086" y="3050"/>
                </a:lnTo>
                <a:lnTo>
                  <a:pt x="2960" y="2994"/>
                </a:lnTo>
                <a:lnTo>
                  <a:pt x="2974" y="3131"/>
                </a:lnTo>
                <a:lnTo>
                  <a:pt x="2882" y="3233"/>
                </a:lnTo>
                <a:lnTo>
                  <a:pt x="3017" y="3262"/>
                </a:lnTo>
                <a:lnTo>
                  <a:pt x="3086" y="3381"/>
                </a:lnTo>
                <a:close/>
                <a:moveTo>
                  <a:pt x="680" y="1510"/>
                </a:moveTo>
                <a:lnTo>
                  <a:pt x="680" y="1644"/>
                </a:lnTo>
                <a:lnTo>
                  <a:pt x="1296" y="1644"/>
                </a:lnTo>
                <a:lnTo>
                  <a:pt x="1296" y="1684"/>
                </a:lnTo>
                <a:lnTo>
                  <a:pt x="608" y="1684"/>
                </a:lnTo>
                <a:lnTo>
                  <a:pt x="608" y="1814"/>
                </a:lnTo>
                <a:lnTo>
                  <a:pt x="1296" y="1814"/>
                </a:lnTo>
                <a:lnTo>
                  <a:pt x="1296" y="1858"/>
                </a:lnTo>
                <a:lnTo>
                  <a:pt x="678" y="1858"/>
                </a:lnTo>
                <a:lnTo>
                  <a:pt x="680" y="2330"/>
                </a:lnTo>
                <a:lnTo>
                  <a:pt x="1296" y="2330"/>
                </a:lnTo>
                <a:lnTo>
                  <a:pt x="1296" y="2376"/>
                </a:lnTo>
                <a:lnTo>
                  <a:pt x="653" y="2376"/>
                </a:lnTo>
                <a:lnTo>
                  <a:pt x="653" y="2506"/>
                </a:lnTo>
                <a:lnTo>
                  <a:pt x="1296" y="2506"/>
                </a:lnTo>
                <a:lnTo>
                  <a:pt x="1296" y="2547"/>
                </a:lnTo>
                <a:lnTo>
                  <a:pt x="608" y="2547"/>
                </a:lnTo>
                <a:lnTo>
                  <a:pt x="608" y="2677"/>
                </a:lnTo>
                <a:lnTo>
                  <a:pt x="2331" y="2677"/>
                </a:lnTo>
                <a:lnTo>
                  <a:pt x="2331" y="2547"/>
                </a:lnTo>
                <a:lnTo>
                  <a:pt x="1643" y="2547"/>
                </a:lnTo>
                <a:lnTo>
                  <a:pt x="1643" y="2506"/>
                </a:lnTo>
                <a:lnTo>
                  <a:pt x="2286" y="2506"/>
                </a:lnTo>
                <a:lnTo>
                  <a:pt x="2286" y="2376"/>
                </a:lnTo>
                <a:lnTo>
                  <a:pt x="1643" y="2376"/>
                </a:lnTo>
                <a:lnTo>
                  <a:pt x="1643" y="2330"/>
                </a:lnTo>
                <a:lnTo>
                  <a:pt x="1841" y="2330"/>
                </a:lnTo>
                <a:lnTo>
                  <a:pt x="1913" y="2199"/>
                </a:lnTo>
                <a:lnTo>
                  <a:pt x="1643" y="2199"/>
                </a:lnTo>
                <a:lnTo>
                  <a:pt x="1643" y="2160"/>
                </a:lnTo>
                <a:lnTo>
                  <a:pt x="1913" y="2160"/>
                </a:lnTo>
                <a:lnTo>
                  <a:pt x="1913" y="2330"/>
                </a:lnTo>
                <a:lnTo>
                  <a:pt x="2261" y="2330"/>
                </a:lnTo>
                <a:lnTo>
                  <a:pt x="2261" y="1858"/>
                </a:lnTo>
                <a:lnTo>
                  <a:pt x="1643" y="1858"/>
                </a:lnTo>
                <a:lnTo>
                  <a:pt x="1643" y="1814"/>
                </a:lnTo>
                <a:lnTo>
                  <a:pt x="2331" y="1814"/>
                </a:lnTo>
                <a:lnTo>
                  <a:pt x="2331" y="1684"/>
                </a:lnTo>
                <a:lnTo>
                  <a:pt x="1643" y="1684"/>
                </a:lnTo>
                <a:lnTo>
                  <a:pt x="1643" y="1644"/>
                </a:lnTo>
                <a:lnTo>
                  <a:pt x="2197" y="1644"/>
                </a:lnTo>
                <a:lnTo>
                  <a:pt x="2259" y="1510"/>
                </a:lnTo>
                <a:lnTo>
                  <a:pt x="680" y="1510"/>
                </a:lnTo>
                <a:close/>
                <a:moveTo>
                  <a:pt x="1913" y="1990"/>
                </a:moveTo>
                <a:lnTo>
                  <a:pt x="1913" y="2030"/>
                </a:lnTo>
                <a:lnTo>
                  <a:pt x="1643" y="2030"/>
                </a:lnTo>
                <a:lnTo>
                  <a:pt x="1643" y="1990"/>
                </a:lnTo>
                <a:lnTo>
                  <a:pt x="1913" y="1990"/>
                </a:lnTo>
                <a:close/>
                <a:moveTo>
                  <a:pt x="1026" y="2199"/>
                </a:moveTo>
                <a:lnTo>
                  <a:pt x="1026" y="2160"/>
                </a:lnTo>
                <a:lnTo>
                  <a:pt x="1296" y="2160"/>
                </a:lnTo>
                <a:lnTo>
                  <a:pt x="1296" y="2199"/>
                </a:lnTo>
                <a:lnTo>
                  <a:pt x="1026" y="2199"/>
                </a:lnTo>
                <a:close/>
                <a:moveTo>
                  <a:pt x="1026" y="1990"/>
                </a:moveTo>
                <a:lnTo>
                  <a:pt x="1296" y="1990"/>
                </a:lnTo>
                <a:lnTo>
                  <a:pt x="1296" y="2030"/>
                </a:lnTo>
                <a:lnTo>
                  <a:pt x="1026" y="2030"/>
                </a:lnTo>
                <a:lnTo>
                  <a:pt x="1026" y="1990"/>
                </a:lnTo>
                <a:close/>
                <a:moveTo>
                  <a:pt x="3181" y="1491"/>
                </a:moveTo>
                <a:lnTo>
                  <a:pt x="3181" y="1784"/>
                </a:lnTo>
                <a:lnTo>
                  <a:pt x="2808" y="1784"/>
                </a:lnTo>
                <a:lnTo>
                  <a:pt x="2810" y="2293"/>
                </a:lnTo>
                <a:lnTo>
                  <a:pt x="4017" y="2293"/>
                </a:lnTo>
                <a:lnTo>
                  <a:pt x="4076" y="2155"/>
                </a:lnTo>
                <a:lnTo>
                  <a:pt x="3130" y="2155"/>
                </a:lnTo>
                <a:lnTo>
                  <a:pt x="3130" y="1922"/>
                </a:lnTo>
                <a:lnTo>
                  <a:pt x="4076" y="1922"/>
                </a:lnTo>
                <a:lnTo>
                  <a:pt x="4076" y="2293"/>
                </a:lnTo>
                <a:lnTo>
                  <a:pt x="4398" y="2293"/>
                </a:lnTo>
                <a:lnTo>
                  <a:pt x="4398" y="1784"/>
                </a:lnTo>
                <a:lnTo>
                  <a:pt x="3503" y="1784"/>
                </a:lnTo>
                <a:lnTo>
                  <a:pt x="3503" y="1714"/>
                </a:lnTo>
                <a:lnTo>
                  <a:pt x="4433" y="1714"/>
                </a:lnTo>
                <a:lnTo>
                  <a:pt x="4433" y="1558"/>
                </a:lnTo>
                <a:lnTo>
                  <a:pt x="3503" y="1558"/>
                </a:lnTo>
                <a:lnTo>
                  <a:pt x="3503" y="1491"/>
                </a:lnTo>
                <a:lnTo>
                  <a:pt x="3181" y="1491"/>
                </a:lnTo>
                <a:close/>
                <a:moveTo>
                  <a:pt x="3066" y="2671"/>
                </a:moveTo>
                <a:lnTo>
                  <a:pt x="3137" y="2360"/>
                </a:lnTo>
                <a:lnTo>
                  <a:pt x="2838" y="2360"/>
                </a:lnTo>
                <a:lnTo>
                  <a:pt x="2787" y="2577"/>
                </a:lnTo>
                <a:lnTo>
                  <a:pt x="2737" y="2577"/>
                </a:lnTo>
                <a:lnTo>
                  <a:pt x="2775" y="2671"/>
                </a:lnTo>
                <a:lnTo>
                  <a:pt x="3066" y="2671"/>
                </a:lnTo>
                <a:close/>
                <a:moveTo>
                  <a:pt x="3999" y="2671"/>
                </a:moveTo>
                <a:lnTo>
                  <a:pt x="4036" y="2577"/>
                </a:lnTo>
                <a:lnTo>
                  <a:pt x="3987" y="2577"/>
                </a:lnTo>
                <a:lnTo>
                  <a:pt x="3937" y="2360"/>
                </a:lnTo>
                <a:lnTo>
                  <a:pt x="3637" y="2360"/>
                </a:lnTo>
                <a:lnTo>
                  <a:pt x="3709" y="2671"/>
                </a:lnTo>
                <a:lnTo>
                  <a:pt x="3999" y="2671"/>
                </a:lnTo>
                <a:close/>
                <a:moveTo>
                  <a:pt x="3569" y="2671"/>
                </a:moveTo>
                <a:lnTo>
                  <a:pt x="3606" y="2577"/>
                </a:lnTo>
                <a:lnTo>
                  <a:pt x="3557" y="2577"/>
                </a:lnTo>
                <a:lnTo>
                  <a:pt x="3507" y="2360"/>
                </a:lnTo>
                <a:lnTo>
                  <a:pt x="3207" y="2360"/>
                </a:lnTo>
                <a:lnTo>
                  <a:pt x="3278" y="2671"/>
                </a:lnTo>
                <a:lnTo>
                  <a:pt x="3569" y="2671"/>
                </a:lnTo>
                <a:close/>
                <a:moveTo>
                  <a:pt x="4433" y="2671"/>
                </a:moveTo>
                <a:lnTo>
                  <a:pt x="4470" y="2577"/>
                </a:lnTo>
                <a:lnTo>
                  <a:pt x="4419" y="2577"/>
                </a:lnTo>
                <a:lnTo>
                  <a:pt x="4370" y="2360"/>
                </a:lnTo>
                <a:lnTo>
                  <a:pt x="4071" y="2360"/>
                </a:lnTo>
                <a:lnTo>
                  <a:pt x="4142" y="2671"/>
                </a:lnTo>
                <a:lnTo>
                  <a:pt x="4433" y="2671"/>
                </a:lnTo>
                <a:close/>
                <a:moveTo>
                  <a:pt x="2505" y="0"/>
                </a:moveTo>
                <a:cubicBezTo>
                  <a:pt x="3365" y="0"/>
                  <a:pt x="4103" y="523"/>
                  <a:pt x="4418" y="1268"/>
                </a:cubicBezTo>
                <a:lnTo>
                  <a:pt x="4876" y="1268"/>
                </a:lnTo>
                <a:cubicBezTo>
                  <a:pt x="4949" y="1268"/>
                  <a:pt x="5009" y="1328"/>
                  <a:pt x="5009" y="1401"/>
                </a:cubicBezTo>
                <a:lnTo>
                  <a:pt x="5009" y="2753"/>
                </a:lnTo>
                <a:cubicBezTo>
                  <a:pt x="5009" y="2826"/>
                  <a:pt x="4949" y="2886"/>
                  <a:pt x="4876" y="2886"/>
                </a:cubicBezTo>
                <a:lnTo>
                  <a:pt x="4418" y="2886"/>
                </a:lnTo>
                <a:cubicBezTo>
                  <a:pt x="4103" y="3631"/>
                  <a:pt x="3365" y="4154"/>
                  <a:pt x="2505" y="4154"/>
                </a:cubicBezTo>
                <a:cubicBezTo>
                  <a:pt x="1645" y="4154"/>
                  <a:pt x="906" y="3631"/>
                  <a:pt x="591" y="2886"/>
                </a:cubicBezTo>
                <a:lnTo>
                  <a:pt x="133" y="2886"/>
                </a:lnTo>
                <a:cubicBezTo>
                  <a:pt x="60" y="2886"/>
                  <a:pt x="0" y="2826"/>
                  <a:pt x="0" y="2753"/>
                </a:cubicBezTo>
                <a:lnTo>
                  <a:pt x="0" y="1401"/>
                </a:lnTo>
                <a:cubicBezTo>
                  <a:pt x="0" y="1328"/>
                  <a:pt x="60" y="1268"/>
                  <a:pt x="133" y="1268"/>
                </a:cubicBezTo>
                <a:lnTo>
                  <a:pt x="591" y="1268"/>
                </a:lnTo>
                <a:cubicBezTo>
                  <a:pt x="906" y="523"/>
                  <a:pt x="1645" y="0"/>
                  <a:pt x="2505" y="0"/>
                </a:cubicBezTo>
                <a:close/>
                <a:moveTo>
                  <a:pt x="133" y="1368"/>
                </a:moveTo>
                <a:lnTo>
                  <a:pt x="4876" y="1368"/>
                </a:lnTo>
                <a:cubicBezTo>
                  <a:pt x="4894" y="1368"/>
                  <a:pt x="4909" y="1383"/>
                  <a:pt x="4909" y="1401"/>
                </a:cubicBezTo>
                <a:lnTo>
                  <a:pt x="4909" y="2753"/>
                </a:lnTo>
                <a:cubicBezTo>
                  <a:pt x="4909" y="2771"/>
                  <a:pt x="4894" y="2786"/>
                  <a:pt x="4876" y="2786"/>
                </a:cubicBezTo>
                <a:lnTo>
                  <a:pt x="133" y="2786"/>
                </a:lnTo>
                <a:cubicBezTo>
                  <a:pt x="115" y="2786"/>
                  <a:pt x="100" y="2771"/>
                  <a:pt x="100" y="2753"/>
                </a:cubicBezTo>
                <a:lnTo>
                  <a:pt x="100" y="1401"/>
                </a:lnTo>
                <a:cubicBezTo>
                  <a:pt x="100" y="1383"/>
                  <a:pt x="115" y="1368"/>
                  <a:pt x="133" y="1368"/>
                </a:cubicBezTo>
                <a:close/>
                <a:moveTo>
                  <a:pt x="1173" y="1268"/>
                </a:moveTo>
                <a:lnTo>
                  <a:pt x="3836" y="1268"/>
                </a:lnTo>
                <a:cubicBezTo>
                  <a:pt x="3563" y="819"/>
                  <a:pt x="3069" y="519"/>
                  <a:pt x="2505" y="519"/>
                </a:cubicBezTo>
                <a:cubicBezTo>
                  <a:pt x="1941" y="519"/>
                  <a:pt x="1447" y="819"/>
                  <a:pt x="1173" y="1268"/>
                </a:cubicBezTo>
                <a:close/>
                <a:moveTo>
                  <a:pt x="3836" y="2886"/>
                </a:moveTo>
                <a:lnTo>
                  <a:pt x="1173" y="2886"/>
                </a:lnTo>
                <a:cubicBezTo>
                  <a:pt x="1447" y="3335"/>
                  <a:pt x="1941" y="3635"/>
                  <a:pt x="2505" y="3635"/>
                </a:cubicBezTo>
                <a:cubicBezTo>
                  <a:pt x="3069" y="3635"/>
                  <a:pt x="3563" y="3335"/>
                  <a:pt x="3836" y="2886"/>
                </a:cubicBezTo>
                <a:close/>
                <a:moveTo>
                  <a:pt x="3086" y="793"/>
                </a:moveTo>
                <a:lnTo>
                  <a:pt x="3154" y="912"/>
                </a:lnTo>
                <a:lnTo>
                  <a:pt x="3289" y="940"/>
                </a:lnTo>
                <a:lnTo>
                  <a:pt x="3197" y="1042"/>
                </a:lnTo>
                <a:lnTo>
                  <a:pt x="3211" y="1179"/>
                </a:lnTo>
                <a:lnTo>
                  <a:pt x="3086" y="1123"/>
                </a:lnTo>
                <a:lnTo>
                  <a:pt x="2960" y="1179"/>
                </a:lnTo>
                <a:lnTo>
                  <a:pt x="2974" y="1042"/>
                </a:lnTo>
                <a:lnTo>
                  <a:pt x="2882" y="940"/>
                </a:lnTo>
                <a:lnTo>
                  <a:pt x="3017" y="912"/>
                </a:lnTo>
                <a:lnTo>
                  <a:pt x="3086" y="793"/>
                </a:lnTo>
                <a:close/>
                <a:moveTo>
                  <a:pt x="2526" y="602"/>
                </a:moveTo>
                <a:lnTo>
                  <a:pt x="2595" y="721"/>
                </a:lnTo>
                <a:lnTo>
                  <a:pt x="2729" y="750"/>
                </a:lnTo>
                <a:lnTo>
                  <a:pt x="2637" y="852"/>
                </a:lnTo>
                <a:lnTo>
                  <a:pt x="2651" y="989"/>
                </a:lnTo>
                <a:lnTo>
                  <a:pt x="2526" y="933"/>
                </a:lnTo>
                <a:lnTo>
                  <a:pt x="2400" y="989"/>
                </a:lnTo>
                <a:lnTo>
                  <a:pt x="2415" y="852"/>
                </a:lnTo>
                <a:lnTo>
                  <a:pt x="2323" y="750"/>
                </a:lnTo>
                <a:lnTo>
                  <a:pt x="2457" y="721"/>
                </a:lnTo>
                <a:lnTo>
                  <a:pt x="2526" y="602"/>
                </a:lnTo>
                <a:close/>
                <a:moveTo>
                  <a:pt x="1913" y="793"/>
                </a:moveTo>
                <a:lnTo>
                  <a:pt x="1981" y="912"/>
                </a:lnTo>
                <a:lnTo>
                  <a:pt x="2116" y="940"/>
                </a:lnTo>
                <a:lnTo>
                  <a:pt x="2024" y="1042"/>
                </a:lnTo>
                <a:lnTo>
                  <a:pt x="2038" y="1179"/>
                </a:lnTo>
                <a:lnTo>
                  <a:pt x="1913" y="1123"/>
                </a:lnTo>
                <a:lnTo>
                  <a:pt x="1787" y="1179"/>
                </a:lnTo>
                <a:lnTo>
                  <a:pt x="1801" y="1042"/>
                </a:lnTo>
                <a:lnTo>
                  <a:pt x="1709" y="940"/>
                </a:lnTo>
                <a:lnTo>
                  <a:pt x="1844" y="912"/>
                </a:lnTo>
                <a:lnTo>
                  <a:pt x="1913" y="793"/>
                </a:lnTo>
                <a:close/>
                <a:moveTo>
                  <a:pt x="1913" y="3381"/>
                </a:moveTo>
                <a:lnTo>
                  <a:pt x="1981" y="3262"/>
                </a:lnTo>
                <a:lnTo>
                  <a:pt x="2116" y="3233"/>
                </a:lnTo>
                <a:lnTo>
                  <a:pt x="2024" y="3131"/>
                </a:lnTo>
                <a:lnTo>
                  <a:pt x="2038" y="2994"/>
                </a:lnTo>
                <a:lnTo>
                  <a:pt x="1913" y="3050"/>
                </a:lnTo>
                <a:lnTo>
                  <a:pt x="1787" y="2994"/>
                </a:lnTo>
                <a:lnTo>
                  <a:pt x="1801" y="3131"/>
                </a:lnTo>
                <a:lnTo>
                  <a:pt x="1709" y="3233"/>
                </a:lnTo>
                <a:lnTo>
                  <a:pt x="1844" y="3262"/>
                </a:lnTo>
                <a:lnTo>
                  <a:pt x="1913" y="3381"/>
                </a:lnTo>
                <a:close/>
                <a:moveTo>
                  <a:pt x="2526" y="3571"/>
                </a:moveTo>
                <a:lnTo>
                  <a:pt x="2595" y="3452"/>
                </a:lnTo>
                <a:lnTo>
                  <a:pt x="2729" y="3424"/>
                </a:lnTo>
                <a:lnTo>
                  <a:pt x="2637" y="3322"/>
                </a:lnTo>
                <a:lnTo>
                  <a:pt x="2651" y="3185"/>
                </a:lnTo>
                <a:lnTo>
                  <a:pt x="2526" y="3241"/>
                </a:lnTo>
                <a:lnTo>
                  <a:pt x="2400" y="3185"/>
                </a:lnTo>
                <a:lnTo>
                  <a:pt x="2415" y="3322"/>
                </a:lnTo>
                <a:lnTo>
                  <a:pt x="2323" y="3424"/>
                </a:lnTo>
                <a:lnTo>
                  <a:pt x="2457" y="3452"/>
                </a:lnTo>
                <a:lnTo>
                  <a:pt x="2526" y="3571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9" grpId="1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642" y="3038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297547" y="745478"/>
            <a:ext cx="317549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合作研学</a:t>
            </a:r>
            <a:r>
              <a:rPr lang="en-US" altLang="zh-CN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&amp;</a:t>
            </a: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矩形 5"/>
          <p:cNvSpPr/>
          <p:nvPr/>
        </p:nvSpPr>
        <p:spPr>
          <a:xfrm>
            <a:off x="203308" y="1266641"/>
            <a:ext cx="5182424" cy="3597908"/>
          </a:xfrm>
          <a:prstGeom prst="rect">
            <a:avLst/>
          </a:prstGeom>
          <a:ln w="28575">
            <a:solidFill>
              <a:srgbClr val="7030A0"/>
            </a:solidFill>
            <a:prstDash val="lgDashDot"/>
          </a:ln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1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继续观察</a:t>
            </a:r>
            <a:r>
              <a:rPr lang="zh-CN" altLang="zh-CN" sz="21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画出的四个函数</a:t>
            </a:r>
            <a:r>
              <a:rPr lang="en-US" altLang="zh-CN" sz="21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                                                                          </a:t>
            </a:r>
          </a:p>
          <a:p>
            <a:pPr>
              <a:lnSpc>
                <a:spcPct val="140000"/>
              </a:lnSpc>
            </a:pPr>
            <a:r>
              <a:rPr lang="en-US" altLang="zh-CN" sz="21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                               </a:t>
            </a:r>
            <a:r>
              <a:rPr lang="zh-CN" altLang="en-US" sz="21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的图像，思考：</a:t>
            </a:r>
            <a:endParaRPr lang="en-US" altLang="zh-CN" sz="2100" b="1" dirty="0" smtClean="0">
              <a:solidFill>
                <a:srgbClr val="0000FF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 algn="just">
              <a:lnSpc>
                <a:spcPct val="140000"/>
              </a:lnSpc>
              <a:spcBef>
                <a:spcPts val="600"/>
              </a:spcBef>
            </a:pPr>
            <a:r>
              <a:rPr lang="en-US" altLang="zh-CN" sz="2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(1)</a:t>
            </a:r>
            <a:r>
              <a:rPr lang="zh-CN" altLang="zh-CN" sz="2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哪些函数的图像</a:t>
            </a:r>
            <a:r>
              <a:rPr lang="zh-CN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与</a:t>
            </a:r>
            <a:r>
              <a:rPr lang="en-US" altLang="zh-CN" sz="22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zh-CN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轴的交点在</a:t>
            </a:r>
            <a:r>
              <a:rPr lang="en-US" altLang="zh-CN" sz="22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zh-CN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轴的上方</a:t>
            </a:r>
            <a:r>
              <a:rPr lang="en-US" altLang="zh-CN" sz="2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哪些函数的图像与</a:t>
            </a:r>
            <a:r>
              <a:rPr lang="en-US" altLang="zh-CN" sz="22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zh-CN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轴的交点在</a:t>
            </a:r>
            <a:r>
              <a:rPr lang="en-US" altLang="zh-CN" sz="22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zh-CN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轴的下方</a:t>
            </a:r>
            <a:r>
              <a:rPr lang="en-US" altLang="zh-CN" sz="2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?</a:t>
            </a:r>
            <a:endParaRPr lang="zh-CN" altLang="zh-CN" sz="2200" b="1" dirty="0" smtClean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 algn="just">
              <a:lnSpc>
                <a:spcPct val="140000"/>
              </a:lnSpc>
              <a:spcBef>
                <a:spcPts val="600"/>
              </a:spcBef>
            </a:pPr>
            <a:r>
              <a:rPr lang="en-US" altLang="zh-CN" sz="2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(2)</a:t>
            </a:r>
            <a:r>
              <a:rPr lang="zh-CN" altLang="zh-CN" sz="2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 它们的区别</a:t>
            </a:r>
            <a:r>
              <a:rPr lang="zh-CN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与常数项有怎样的关系</a:t>
            </a:r>
            <a:r>
              <a:rPr lang="en-US" altLang="zh-CN" sz="2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?</a:t>
            </a:r>
            <a:endParaRPr lang="zh-CN" altLang="zh-CN" sz="2200" b="1" dirty="0" smtClean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 algn="just">
              <a:lnSpc>
                <a:spcPct val="140000"/>
              </a:lnSpc>
              <a:spcBef>
                <a:spcPts val="600"/>
              </a:spcBef>
            </a:pPr>
            <a:r>
              <a:rPr lang="en-US" altLang="zh-CN" sz="2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(3)</a:t>
            </a:r>
            <a:r>
              <a:rPr lang="zh-CN" altLang="zh-CN" sz="2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正比例函数</a:t>
            </a:r>
            <a:r>
              <a:rPr lang="zh-CN" altLang="zh-CN" sz="2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的图像一定经过哪个点</a:t>
            </a:r>
            <a:r>
              <a:rPr lang="en-US" altLang="zh-CN" sz="22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?</a:t>
            </a:r>
            <a:endParaRPr lang="zh-CN" altLang="zh-CN" sz="2200" b="1" dirty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pic>
        <p:nvPicPr>
          <p:cNvPr id="29700" name="Picture 4" descr="C:\Users\Administrator\Desktop\图片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53834" y="1503639"/>
            <a:ext cx="6738166" cy="2883802"/>
          </a:xfrm>
          <a:prstGeom prst="rect">
            <a:avLst/>
          </a:prstGeom>
          <a:noFill/>
        </p:spPr>
      </p:pic>
      <p:sp>
        <p:nvSpPr>
          <p:cNvPr id="10" name="矩形 9"/>
          <p:cNvSpPr/>
          <p:nvPr/>
        </p:nvSpPr>
        <p:spPr>
          <a:xfrm>
            <a:off x="687897" y="5187725"/>
            <a:ext cx="10905689" cy="153272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zh-CN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归纳</a:t>
            </a:r>
            <a:r>
              <a:rPr lang="en-US" altLang="zh-CN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: </a:t>
            </a:r>
            <a:r>
              <a:rPr lang="zh-CN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一次函数</a:t>
            </a:r>
            <a:r>
              <a:rPr lang="en-US" altLang="zh-CN" sz="2400" b="1" i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=</a:t>
            </a:r>
            <a:r>
              <a:rPr lang="en-US" altLang="zh-CN" sz="2400" b="1" i="1" dirty="0" err="1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kx</a:t>
            </a:r>
            <a:r>
              <a:rPr lang="en-US" altLang="zh-CN" sz="2400" b="1" dirty="0" err="1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+</a:t>
            </a:r>
            <a:r>
              <a:rPr lang="en-US" altLang="zh-CN" sz="2400" b="1" i="1" dirty="0" err="1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zh-CN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的图像是经过</a:t>
            </a:r>
            <a:r>
              <a:rPr lang="en-US" altLang="zh-CN" sz="2400" b="1" i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zh-CN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轴上的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点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(0,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</a:t>
            </a:r>
            <a:r>
              <a:rPr lang="zh-CN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的一条直线</a:t>
            </a:r>
            <a:r>
              <a:rPr lang="zh-CN" altLang="en-US" sz="2400" b="1" i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。</a:t>
            </a:r>
            <a:endParaRPr lang="en-US" altLang="zh-CN" sz="2400" b="1" i="1" dirty="0" smtClean="0">
              <a:solidFill>
                <a:srgbClr val="0000FF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zh-CN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当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&gt;0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时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点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(0,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在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轴的上方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当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&lt;0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时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点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(0,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在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轴的下方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当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=0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时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点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(0,0)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是原点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即正比例函数</a:t>
            </a:r>
            <a:r>
              <a:rPr lang="en-US" altLang="zh-CN" sz="2400" b="1" i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=</a:t>
            </a:r>
            <a:r>
              <a:rPr lang="en-US" altLang="zh-CN" sz="2400" b="1" i="1" dirty="0" err="1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kx</a:t>
            </a:r>
            <a:r>
              <a:rPr lang="zh-CN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的图像是经过原点的一条直线</a:t>
            </a:r>
            <a:r>
              <a:rPr lang="zh-CN" altLang="en-US" sz="2400" b="1" i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。</a:t>
            </a:r>
            <a:endParaRPr lang="zh-CN" altLang="zh-CN" sz="2400" b="1" dirty="0">
              <a:solidFill>
                <a:srgbClr val="0000FF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 l="236" r="51259"/>
          <a:stretch>
            <a:fillRect/>
          </a:stretch>
        </p:blipFill>
        <p:spPr bwMode="auto">
          <a:xfrm>
            <a:off x="3380764" y="1291905"/>
            <a:ext cx="2021748" cy="530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 l="49939"/>
          <a:stretch>
            <a:fillRect/>
          </a:stretch>
        </p:blipFill>
        <p:spPr bwMode="auto">
          <a:xfrm>
            <a:off x="251670" y="1707646"/>
            <a:ext cx="2063691" cy="524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矩形 13"/>
          <p:cNvSpPr/>
          <p:nvPr/>
        </p:nvSpPr>
        <p:spPr>
          <a:xfrm>
            <a:off x="4087409" y="730432"/>
            <a:ext cx="56773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+mn-ea"/>
                <a:cs typeface="Times New Roman" pitchFamily="18" charset="0"/>
              </a:rPr>
              <a:t>探究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  <a:cs typeface="Times New Roman" pitchFamily="18" charset="0"/>
              </a:rPr>
              <a:t>2</a:t>
            </a:r>
            <a:r>
              <a:rPr lang="zh-CN" altLang="zh-CN" sz="2400" b="1" i="1" dirty="0" smtClean="0">
                <a:solidFill>
                  <a:srgbClr val="FF0000"/>
                </a:solidFill>
                <a:latin typeface="+mn-ea"/>
                <a:cs typeface="Times New Roman" pitchFamily="18" charset="0"/>
              </a:rPr>
              <a:t>　</a:t>
            </a:r>
            <a:r>
              <a:rPr lang="zh-CN" altLang="zh-CN" sz="2400" b="1" dirty="0" smtClean="0">
                <a:solidFill>
                  <a:srgbClr val="FF0000"/>
                </a:solidFill>
                <a:latin typeface="+mn-ea"/>
                <a:cs typeface="Times New Roman" pitchFamily="18" charset="0"/>
              </a:rPr>
              <a:t>一次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  <a:cs typeface="Times New Roman" pitchFamily="18" charset="0"/>
              </a:rPr>
              <a:t>函数图像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与</a:t>
            </a:r>
            <a:r>
              <a:rPr lang="en-US" altLang="zh-CN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轴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交点的位置</a:t>
            </a:r>
            <a:endParaRPr lang="zh-CN" altLang="zh-C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reeform 11"/>
          <p:cNvSpPr>
            <a:spLocks noEditPoints="1"/>
          </p:cNvSpPr>
          <p:nvPr/>
        </p:nvSpPr>
        <p:spPr bwMode="auto">
          <a:xfrm rot="20358051">
            <a:off x="10001055" y="4514747"/>
            <a:ext cx="1184378" cy="955164"/>
          </a:xfrm>
          <a:custGeom>
            <a:avLst/>
            <a:gdLst>
              <a:gd name="T0" fmla="*/ 3197 w 5009"/>
              <a:gd name="T1" fmla="*/ 3131 h 4154"/>
              <a:gd name="T2" fmla="*/ 2974 w 5009"/>
              <a:gd name="T3" fmla="*/ 3131 h 4154"/>
              <a:gd name="T4" fmla="*/ 680 w 5009"/>
              <a:gd name="T5" fmla="*/ 1510 h 4154"/>
              <a:gd name="T6" fmla="*/ 608 w 5009"/>
              <a:gd name="T7" fmla="*/ 1684 h 4154"/>
              <a:gd name="T8" fmla="*/ 678 w 5009"/>
              <a:gd name="T9" fmla="*/ 1858 h 4154"/>
              <a:gd name="T10" fmla="*/ 653 w 5009"/>
              <a:gd name="T11" fmla="*/ 2376 h 4154"/>
              <a:gd name="T12" fmla="*/ 608 w 5009"/>
              <a:gd name="T13" fmla="*/ 2547 h 4154"/>
              <a:gd name="T14" fmla="*/ 1643 w 5009"/>
              <a:gd name="T15" fmla="*/ 2547 h 4154"/>
              <a:gd name="T16" fmla="*/ 1643 w 5009"/>
              <a:gd name="T17" fmla="*/ 2376 h 4154"/>
              <a:gd name="T18" fmla="*/ 1643 w 5009"/>
              <a:gd name="T19" fmla="*/ 2199 h 4154"/>
              <a:gd name="T20" fmla="*/ 2261 w 5009"/>
              <a:gd name="T21" fmla="*/ 2330 h 4154"/>
              <a:gd name="T22" fmla="*/ 2331 w 5009"/>
              <a:gd name="T23" fmla="*/ 1814 h 4154"/>
              <a:gd name="T24" fmla="*/ 2197 w 5009"/>
              <a:gd name="T25" fmla="*/ 1644 h 4154"/>
              <a:gd name="T26" fmla="*/ 1913 w 5009"/>
              <a:gd name="T27" fmla="*/ 2030 h 4154"/>
              <a:gd name="T28" fmla="*/ 1026 w 5009"/>
              <a:gd name="T29" fmla="*/ 2199 h 4154"/>
              <a:gd name="T30" fmla="*/ 1026 w 5009"/>
              <a:gd name="T31" fmla="*/ 2199 h 4154"/>
              <a:gd name="T32" fmla="*/ 1026 w 5009"/>
              <a:gd name="T33" fmla="*/ 2030 h 4154"/>
              <a:gd name="T34" fmla="*/ 2808 w 5009"/>
              <a:gd name="T35" fmla="*/ 1784 h 4154"/>
              <a:gd name="T36" fmla="*/ 3130 w 5009"/>
              <a:gd name="T37" fmla="*/ 2155 h 4154"/>
              <a:gd name="T38" fmla="*/ 4398 w 5009"/>
              <a:gd name="T39" fmla="*/ 2293 h 4154"/>
              <a:gd name="T40" fmla="*/ 4433 w 5009"/>
              <a:gd name="T41" fmla="*/ 1714 h 4154"/>
              <a:gd name="T42" fmla="*/ 3181 w 5009"/>
              <a:gd name="T43" fmla="*/ 1491 h 4154"/>
              <a:gd name="T44" fmla="*/ 2787 w 5009"/>
              <a:gd name="T45" fmla="*/ 2577 h 4154"/>
              <a:gd name="T46" fmla="*/ 3999 w 5009"/>
              <a:gd name="T47" fmla="*/ 2671 h 4154"/>
              <a:gd name="T48" fmla="*/ 3637 w 5009"/>
              <a:gd name="T49" fmla="*/ 2360 h 4154"/>
              <a:gd name="T50" fmla="*/ 3606 w 5009"/>
              <a:gd name="T51" fmla="*/ 2577 h 4154"/>
              <a:gd name="T52" fmla="*/ 3278 w 5009"/>
              <a:gd name="T53" fmla="*/ 2671 h 4154"/>
              <a:gd name="T54" fmla="*/ 4419 w 5009"/>
              <a:gd name="T55" fmla="*/ 2577 h 4154"/>
              <a:gd name="T56" fmla="*/ 4433 w 5009"/>
              <a:gd name="T57" fmla="*/ 2671 h 4154"/>
              <a:gd name="T58" fmla="*/ 5009 w 5009"/>
              <a:gd name="T59" fmla="*/ 1401 h 4154"/>
              <a:gd name="T60" fmla="*/ 2505 w 5009"/>
              <a:gd name="T61" fmla="*/ 4154 h 4154"/>
              <a:gd name="T62" fmla="*/ 0 w 5009"/>
              <a:gd name="T63" fmla="*/ 1401 h 4154"/>
              <a:gd name="T64" fmla="*/ 133 w 5009"/>
              <a:gd name="T65" fmla="*/ 1368 h 4154"/>
              <a:gd name="T66" fmla="*/ 4876 w 5009"/>
              <a:gd name="T67" fmla="*/ 2786 h 4154"/>
              <a:gd name="T68" fmla="*/ 133 w 5009"/>
              <a:gd name="T69" fmla="*/ 1368 h 4154"/>
              <a:gd name="T70" fmla="*/ 1173 w 5009"/>
              <a:gd name="T71" fmla="*/ 1268 h 4154"/>
              <a:gd name="T72" fmla="*/ 3836 w 5009"/>
              <a:gd name="T73" fmla="*/ 2886 h 4154"/>
              <a:gd name="T74" fmla="*/ 3197 w 5009"/>
              <a:gd name="T75" fmla="*/ 1042 h 4154"/>
              <a:gd name="T76" fmla="*/ 2974 w 5009"/>
              <a:gd name="T77" fmla="*/ 1042 h 4154"/>
              <a:gd name="T78" fmla="*/ 2526 w 5009"/>
              <a:gd name="T79" fmla="*/ 602 h 4154"/>
              <a:gd name="T80" fmla="*/ 2651 w 5009"/>
              <a:gd name="T81" fmla="*/ 989 h 4154"/>
              <a:gd name="T82" fmla="*/ 2323 w 5009"/>
              <a:gd name="T83" fmla="*/ 750 h 4154"/>
              <a:gd name="T84" fmla="*/ 1981 w 5009"/>
              <a:gd name="T85" fmla="*/ 912 h 4154"/>
              <a:gd name="T86" fmla="*/ 1913 w 5009"/>
              <a:gd name="T87" fmla="*/ 1123 h 4154"/>
              <a:gd name="T88" fmla="*/ 1844 w 5009"/>
              <a:gd name="T89" fmla="*/ 912 h 4154"/>
              <a:gd name="T90" fmla="*/ 2116 w 5009"/>
              <a:gd name="T91" fmla="*/ 3233 h 4154"/>
              <a:gd name="T92" fmla="*/ 1787 w 5009"/>
              <a:gd name="T93" fmla="*/ 2994 h 4154"/>
              <a:gd name="T94" fmla="*/ 1913 w 5009"/>
              <a:gd name="T95" fmla="*/ 3381 h 4154"/>
              <a:gd name="T96" fmla="*/ 2637 w 5009"/>
              <a:gd name="T97" fmla="*/ 3322 h 4154"/>
              <a:gd name="T98" fmla="*/ 2415 w 5009"/>
              <a:gd name="T99" fmla="*/ 3322 h 4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5009" h="4154">
                <a:moveTo>
                  <a:pt x="3086" y="3381"/>
                </a:moveTo>
                <a:lnTo>
                  <a:pt x="3154" y="3262"/>
                </a:lnTo>
                <a:lnTo>
                  <a:pt x="3289" y="3233"/>
                </a:lnTo>
                <a:lnTo>
                  <a:pt x="3197" y="3131"/>
                </a:lnTo>
                <a:lnTo>
                  <a:pt x="3211" y="2994"/>
                </a:lnTo>
                <a:lnTo>
                  <a:pt x="3086" y="3050"/>
                </a:lnTo>
                <a:lnTo>
                  <a:pt x="2960" y="2994"/>
                </a:lnTo>
                <a:lnTo>
                  <a:pt x="2974" y="3131"/>
                </a:lnTo>
                <a:lnTo>
                  <a:pt x="2882" y="3233"/>
                </a:lnTo>
                <a:lnTo>
                  <a:pt x="3017" y="3262"/>
                </a:lnTo>
                <a:lnTo>
                  <a:pt x="3086" y="3381"/>
                </a:lnTo>
                <a:close/>
                <a:moveTo>
                  <a:pt x="680" y="1510"/>
                </a:moveTo>
                <a:lnTo>
                  <a:pt x="680" y="1644"/>
                </a:lnTo>
                <a:lnTo>
                  <a:pt x="1296" y="1644"/>
                </a:lnTo>
                <a:lnTo>
                  <a:pt x="1296" y="1684"/>
                </a:lnTo>
                <a:lnTo>
                  <a:pt x="608" y="1684"/>
                </a:lnTo>
                <a:lnTo>
                  <a:pt x="608" y="1814"/>
                </a:lnTo>
                <a:lnTo>
                  <a:pt x="1296" y="1814"/>
                </a:lnTo>
                <a:lnTo>
                  <a:pt x="1296" y="1858"/>
                </a:lnTo>
                <a:lnTo>
                  <a:pt x="678" y="1858"/>
                </a:lnTo>
                <a:lnTo>
                  <a:pt x="680" y="2330"/>
                </a:lnTo>
                <a:lnTo>
                  <a:pt x="1296" y="2330"/>
                </a:lnTo>
                <a:lnTo>
                  <a:pt x="1296" y="2376"/>
                </a:lnTo>
                <a:lnTo>
                  <a:pt x="653" y="2376"/>
                </a:lnTo>
                <a:lnTo>
                  <a:pt x="653" y="2506"/>
                </a:lnTo>
                <a:lnTo>
                  <a:pt x="1296" y="2506"/>
                </a:lnTo>
                <a:lnTo>
                  <a:pt x="1296" y="2547"/>
                </a:lnTo>
                <a:lnTo>
                  <a:pt x="608" y="2547"/>
                </a:lnTo>
                <a:lnTo>
                  <a:pt x="608" y="2677"/>
                </a:lnTo>
                <a:lnTo>
                  <a:pt x="2331" y="2677"/>
                </a:lnTo>
                <a:lnTo>
                  <a:pt x="2331" y="2547"/>
                </a:lnTo>
                <a:lnTo>
                  <a:pt x="1643" y="2547"/>
                </a:lnTo>
                <a:lnTo>
                  <a:pt x="1643" y="2506"/>
                </a:lnTo>
                <a:lnTo>
                  <a:pt x="2286" y="2506"/>
                </a:lnTo>
                <a:lnTo>
                  <a:pt x="2286" y="2376"/>
                </a:lnTo>
                <a:lnTo>
                  <a:pt x="1643" y="2376"/>
                </a:lnTo>
                <a:lnTo>
                  <a:pt x="1643" y="2330"/>
                </a:lnTo>
                <a:lnTo>
                  <a:pt x="1841" y="2330"/>
                </a:lnTo>
                <a:lnTo>
                  <a:pt x="1913" y="2199"/>
                </a:lnTo>
                <a:lnTo>
                  <a:pt x="1643" y="2199"/>
                </a:lnTo>
                <a:lnTo>
                  <a:pt x="1643" y="2160"/>
                </a:lnTo>
                <a:lnTo>
                  <a:pt x="1913" y="2160"/>
                </a:lnTo>
                <a:lnTo>
                  <a:pt x="1913" y="2330"/>
                </a:lnTo>
                <a:lnTo>
                  <a:pt x="2261" y="2330"/>
                </a:lnTo>
                <a:lnTo>
                  <a:pt x="2261" y="1858"/>
                </a:lnTo>
                <a:lnTo>
                  <a:pt x="1643" y="1858"/>
                </a:lnTo>
                <a:lnTo>
                  <a:pt x="1643" y="1814"/>
                </a:lnTo>
                <a:lnTo>
                  <a:pt x="2331" y="1814"/>
                </a:lnTo>
                <a:lnTo>
                  <a:pt x="2331" y="1684"/>
                </a:lnTo>
                <a:lnTo>
                  <a:pt x="1643" y="1684"/>
                </a:lnTo>
                <a:lnTo>
                  <a:pt x="1643" y="1644"/>
                </a:lnTo>
                <a:lnTo>
                  <a:pt x="2197" y="1644"/>
                </a:lnTo>
                <a:lnTo>
                  <a:pt x="2259" y="1510"/>
                </a:lnTo>
                <a:lnTo>
                  <a:pt x="680" y="1510"/>
                </a:lnTo>
                <a:close/>
                <a:moveTo>
                  <a:pt x="1913" y="1990"/>
                </a:moveTo>
                <a:lnTo>
                  <a:pt x="1913" y="2030"/>
                </a:lnTo>
                <a:lnTo>
                  <a:pt x="1643" y="2030"/>
                </a:lnTo>
                <a:lnTo>
                  <a:pt x="1643" y="1990"/>
                </a:lnTo>
                <a:lnTo>
                  <a:pt x="1913" y="1990"/>
                </a:lnTo>
                <a:close/>
                <a:moveTo>
                  <a:pt x="1026" y="2199"/>
                </a:moveTo>
                <a:lnTo>
                  <a:pt x="1026" y="2160"/>
                </a:lnTo>
                <a:lnTo>
                  <a:pt x="1296" y="2160"/>
                </a:lnTo>
                <a:lnTo>
                  <a:pt x="1296" y="2199"/>
                </a:lnTo>
                <a:lnTo>
                  <a:pt x="1026" y="2199"/>
                </a:lnTo>
                <a:close/>
                <a:moveTo>
                  <a:pt x="1026" y="1990"/>
                </a:moveTo>
                <a:lnTo>
                  <a:pt x="1296" y="1990"/>
                </a:lnTo>
                <a:lnTo>
                  <a:pt x="1296" y="2030"/>
                </a:lnTo>
                <a:lnTo>
                  <a:pt x="1026" y="2030"/>
                </a:lnTo>
                <a:lnTo>
                  <a:pt x="1026" y="1990"/>
                </a:lnTo>
                <a:close/>
                <a:moveTo>
                  <a:pt x="3181" y="1491"/>
                </a:moveTo>
                <a:lnTo>
                  <a:pt x="3181" y="1784"/>
                </a:lnTo>
                <a:lnTo>
                  <a:pt x="2808" y="1784"/>
                </a:lnTo>
                <a:lnTo>
                  <a:pt x="2810" y="2293"/>
                </a:lnTo>
                <a:lnTo>
                  <a:pt x="4017" y="2293"/>
                </a:lnTo>
                <a:lnTo>
                  <a:pt x="4076" y="2155"/>
                </a:lnTo>
                <a:lnTo>
                  <a:pt x="3130" y="2155"/>
                </a:lnTo>
                <a:lnTo>
                  <a:pt x="3130" y="1922"/>
                </a:lnTo>
                <a:lnTo>
                  <a:pt x="4076" y="1922"/>
                </a:lnTo>
                <a:lnTo>
                  <a:pt x="4076" y="2293"/>
                </a:lnTo>
                <a:lnTo>
                  <a:pt x="4398" y="2293"/>
                </a:lnTo>
                <a:lnTo>
                  <a:pt x="4398" y="1784"/>
                </a:lnTo>
                <a:lnTo>
                  <a:pt x="3503" y="1784"/>
                </a:lnTo>
                <a:lnTo>
                  <a:pt x="3503" y="1714"/>
                </a:lnTo>
                <a:lnTo>
                  <a:pt x="4433" y="1714"/>
                </a:lnTo>
                <a:lnTo>
                  <a:pt x="4433" y="1558"/>
                </a:lnTo>
                <a:lnTo>
                  <a:pt x="3503" y="1558"/>
                </a:lnTo>
                <a:lnTo>
                  <a:pt x="3503" y="1491"/>
                </a:lnTo>
                <a:lnTo>
                  <a:pt x="3181" y="1491"/>
                </a:lnTo>
                <a:close/>
                <a:moveTo>
                  <a:pt x="3066" y="2671"/>
                </a:moveTo>
                <a:lnTo>
                  <a:pt x="3137" y="2360"/>
                </a:lnTo>
                <a:lnTo>
                  <a:pt x="2838" y="2360"/>
                </a:lnTo>
                <a:lnTo>
                  <a:pt x="2787" y="2577"/>
                </a:lnTo>
                <a:lnTo>
                  <a:pt x="2737" y="2577"/>
                </a:lnTo>
                <a:lnTo>
                  <a:pt x="2775" y="2671"/>
                </a:lnTo>
                <a:lnTo>
                  <a:pt x="3066" y="2671"/>
                </a:lnTo>
                <a:close/>
                <a:moveTo>
                  <a:pt x="3999" y="2671"/>
                </a:moveTo>
                <a:lnTo>
                  <a:pt x="4036" y="2577"/>
                </a:lnTo>
                <a:lnTo>
                  <a:pt x="3987" y="2577"/>
                </a:lnTo>
                <a:lnTo>
                  <a:pt x="3937" y="2360"/>
                </a:lnTo>
                <a:lnTo>
                  <a:pt x="3637" y="2360"/>
                </a:lnTo>
                <a:lnTo>
                  <a:pt x="3709" y="2671"/>
                </a:lnTo>
                <a:lnTo>
                  <a:pt x="3999" y="2671"/>
                </a:lnTo>
                <a:close/>
                <a:moveTo>
                  <a:pt x="3569" y="2671"/>
                </a:moveTo>
                <a:lnTo>
                  <a:pt x="3606" y="2577"/>
                </a:lnTo>
                <a:lnTo>
                  <a:pt x="3557" y="2577"/>
                </a:lnTo>
                <a:lnTo>
                  <a:pt x="3507" y="2360"/>
                </a:lnTo>
                <a:lnTo>
                  <a:pt x="3207" y="2360"/>
                </a:lnTo>
                <a:lnTo>
                  <a:pt x="3278" y="2671"/>
                </a:lnTo>
                <a:lnTo>
                  <a:pt x="3569" y="2671"/>
                </a:lnTo>
                <a:close/>
                <a:moveTo>
                  <a:pt x="4433" y="2671"/>
                </a:moveTo>
                <a:lnTo>
                  <a:pt x="4470" y="2577"/>
                </a:lnTo>
                <a:lnTo>
                  <a:pt x="4419" y="2577"/>
                </a:lnTo>
                <a:lnTo>
                  <a:pt x="4370" y="2360"/>
                </a:lnTo>
                <a:lnTo>
                  <a:pt x="4071" y="2360"/>
                </a:lnTo>
                <a:lnTo>
                  <a:pt x="4142" y="2671"/>
                </a:lnTo>
                <a:lnTo>
                  <a:pt x="4433" y="2671"/>
                </a:lnTo>
                <a:close/>
                <a:moveTo>
                  <a:pt x="2505" y="0"/>
                </a:moveTo>
                <a:cubicBezTo>
                  <a:pt x="3365" y="0"/>
                  <a:pt x="4103" y="523"/>
                  <a:pt x="4418" y="1268"/>
                </a:cubicBezTo>
                <a:lnTo>
                  <a:pt x="4876" y="1268"/>
                </a:lnTo>
                <a:cubicBezTo>
                  <a:pt x="4949" y="1268"/>
                  <a:pt x="5009" y="1328"/>
                  <a:pt x="5009" y="1401"/>
                </a:cubicBezTo>
                <a:lnTo>
                  <a:pt x="5009" y="2753"/>
                </a:lnTo>
                <a:cubicBezTo>
                  <a:pt x="5009" y="2826"/>
                  <a:pt x="4949" y="2886"/>
                  <a:pt x="4876" y="2886"/>
                </a:cubicBezTo>
                <a:lnTo>
                  <a:pt x="4418" y="2886"/>
                </a:lnTo>
                <a:cubicBezTo>
                  <a:pt x="4103" y="3631"/>
                  <a:pt x="3365" y="4154"/>
                  <a:pt x="2505" y="4154"/>
                </a:cubicBezTo>
                <a:cubicBezTo>
                  <a:pt x="1645" y="4154"/>
                  <a:pt x="906" y="3631"/>
                  <a:pt x="591" y="2886"/>
                </a:cubicBezTo>
                <a:lnTo>
                  <a:pt x="133" y="2886"/>
                </a:lnTo>
                <a:cubicBezTo>
                  <a:pt x="60" y="2886"/>
                  <a:pt x="0" y="2826"/>
                  <a:pt x="0" y="2753"/>
                </a:cubicBezTo>
                <a:lnTo>
                  <a:pt x="0" y="1401"/>
                </a:lnTo>
                <a:cubicBezTo>
                  <a:pt x="0" y="1328"/>
                  <a:pt x="60" y="1268"/>
                  <a:pt x="133" y="1268"/>
                </a:cubicBezTo>
                <a:lnTo>
                  <a:pt x="591" y="1268"/>
                </a:lnTo>
                <a:cubicBezTo>
                  <a:pt x="906" y="523"/>
                  <a:pt x="1645" y="0"/>
                  <a:pt x="2505" y="0"/>
                </a:cubicBezTo>
                <a:close/>
                <a:moveTo>
                  <a:pt x="133" y="1368"/>
                </a:moveTo>
                <a:lnTo>
                  <a:pt x="4876" y="1368"/>
                </a:lnTo>
                <a:cubicBezTo>
                  <a:pt x="4894" y="1368"/>
                  <a:pt x="4909" y="1383"/>
                  <a:pt x="4909" y="1401"/>
                </a:cubicBezTo>
                <a:lnTo>
                  <a:pt x="4909" y="2753"/>
                </a:lnTo>
                <a:cubicBezTo>
                  <a:pt x="4909" y="2771"/>
                  <a:pt x="4894" y="2786"/>
                  <a:pt x="4876" y="2786"/>
                </a:cubicBezTo>
                <a:lnTo>
                  <a:pt x="133" y="2786"/>
                </a:lnTo>
                <a:cubicBezTo>
                  <a:pt x="115" y="2786"/>
                  <a:pt x="100" y="2771"/>
                  <a:pt x="100" y="2753"/>
                </a:cubicBezTo>
                <a:lnTo>
                  <a:pt x="100" y="1401"/>
                </a:lnTo>
                <a:cubicBezTo>
                  <a:pt x="100" y="1383"/>
                  <a:pt x="115" y="1368"/>
                  <a:pt x="133" y="1368"/>
                </a:cubicBezTo>
                <a:close/>
                <a:moveTo>
                  <a:pt x="1173" y="1268"/>
                </a:moveTo>
                <a:lnTo>
                  <a:pt x="3836" y="1268"/>
                </a:lnTo>
                <a:cubicBezTo>
                  <a:pt x="3563" y="819"/>
                  <a:pt x="3069" y="519"/>
                  <a:pt x="2505" y="519"/>
                </a:cubicBezTo>
                <a:cubicBezTo>
                  <a:pt x="1941" y="519"/>
                  <a:pt x="1447" y="819"/>
                  <a:pt x="1173" y="1268"/>
                </a:cubicBezTo>
                <a:close/>
                <a:moveTo>
                  <a:pt x="3836" y="2886"/>
                </a:moveTo>
                <a:lnTo>
                  <a:pt x="1173" y="2886"/>
                </a:lnTo>
                <a:cubicBezTo>
                  <a:pt x="1447" y="3335"/>
                  <a:pt x="1941" y="3635"/>
                  <a:pt x="2505" y="3635"/>
                </a:cubicBezTo>
                <a:cubicBezTo>
                  <a:pt x="3069" y="3635"/>
                  <a:pt x="3563" y="3335"/>
                  <a:pt x="3836" y="2886"/>
                </a:cubicBezTo>
                <a:close/>
                <a:moveTo>
                  <a:pt x="3086" y="793"/>
                </a:moveTo>
                <a:lnTo>
                  <a:pt x="3154" y="912"/>
                </a:lnTo>
                <a:lnTo>
                  <a:pt x="3289" y="940"/>
                </a:lnTo>
                <a:lnTo>
                  <a:pt x="3197" y="1042"/>
                </a:lnTo>
                <a:lnTo>
                  <a:pt x="3211" y="1179"/>
                </a:lnTo>
                <a:lnTo>
                  <a:pt x="3086" y="1123"/>
                </a:lnTo>
                <a:lnTo>
                  <a:pt x="2960" y="1179"/>
                </a:lnTo>
                <a:lnTo>
                  <a:pt x="2974" y="1042"/>
                </a:lnTo>
                <a:lnTo>
                  <a:pt x="2882" y="940"/>
                </a:lnTo>
                <a:lnTo>
                  <a:pt x="3017" y="912"/>
                </a:lnTo>
                <a:lnTo>
                  <a:pt x="3086" y="793"/>
                </a:lnTo>
                <a:close/>
                <a:moveTo>
                  <a:pt x="2526" y="602"/>
                </a:moveTo>
                <a:lnTo>
                  <a:pt x="2595" y="721"/>
                </a:lnTo>
                <a:lnTo>
                  <a:pt x="2729" y="750"/>
                </a:lnTo>
                <a:lnTo>
                  <a:pt x="2637" y="852"/>
                </a:lnTo>
                <a:lnTo>
                  <a:pt x="2651" y="989"/>
                </a:lnTo>
                <a:lnTo>
                  <a:pt x="2526" y="933"/>
                </a:lnTo>
                <a:lnTo>
                  <a:pt x="2400" y="989"/>
                </a:lnTo>
                <a:lnTo>
                  <a:pt x="2415" y="852"/>
                </a:lnTo>
                <a:lnTo>
                  <a:pt x="2323" y="750"/>
                </a:lnTo>
                <a:lnTo>
                  <a:pt x="2457" y="721"/>
                </a:lnTo>
                <a:lnTo>
                  <a:pt x="2526" y="602"/>
                </a:lnTo>
                <a:close/>
                <a:moveTo>
                  <a:pt x="1913" y="793"/>
                </a:moveTo>
                <a:lnTo>
                  <a:pt x="1981" y="912"/>
                </a:lnTo>
                <a:lnTo>
                  <a:pt x="2116" y="940"/>
                </a:lnTo>
                <a:lnTo>
                  <a:pt x="2024" y="1042"/>
                </a:lnTo>
                <a:lnTo>
                  <a:pt x="2038" y="1179"/>
                </a:lnTo>
                <a:lnTo>
                  <a:pt x="1913" y="1123"/>
                </a:lnTo>
                <a:lnTo>
                  <a:pt x="1787" y="1179"/>
                </a:lnTo>
                <a:lnTo>
                  <a:pt x="1801" y="1042"/>
                </a:lnTo>
                <a:lnTo>
                  <a:pt x="1709" y="940"/>
                </a:lnTo>
                <a:lnTo>
                  <a:pt x="1844" y="912"/>
                </a:lnTo>
                <a:lnTo>
                  <a:pt x="1913" y="793"/>
                </a:lnTo>
                <a:close/>
                <a:moveTo>
                  <a:pt x="1913" y="3381"/>
                </a:moveTo>
                <a:lnTo>
                  <a:pt x="1981" y="3262"/>
                </a:lnTo>
                <a:lnTo>
                  <a:pt x="2116" y="3233"/>
                </a:lnTo>
                <a:lnTo>
                  <a:pt x="2024" y="3131"/>
                </a:lnTo>
                <a:lnTo>
                  <a:pt x="2038" y="2994"/>
                </a:lnTo>
                <a:lnTo>
                  <a:pt x="1913" y="3050"/>
                </a:lnTo>
                <a:lnTo>
                  <a:pt x="1787" y="2994"/>
                </a:lnTo>
                <a:lnTo>
                  <a:pt x="1801" y="3131"/>
                </a:lnTo>
                <a:lnTo>
                  <a:pt x="1709" y="3233"/>
                </a:lnTo>
                <a:lnTo>
                  <a:pt x="1844" y="3262"/>
                </a:lnTo>
                <a:lnTo>
                  <a:pt x="1913" y="3381"/>
                </a:lnTo>
                <a:close/>
                <a:moveTo>
                  <a:pt x="2526" y="3571"/>
                </a:moveTo>
                <a:lnTo>
                  <a:pt x="2595" y="3452"/>
                </a:lnTo>
                <a:lnTo>
                  <a:pt x="2729" y="3424"/>
                </a:lnTo>
                <a:lnTo>
                  <a:pt x="2637" y="3322"/>
                </a:lnTo>
                <a:lnTo>
                  <a:pt x="2651" y="3185"/>
                </a:lnTo>
                <a:lnTo>
                  <a:pt x="2526" y="3241"/>
                </a:lnTo>
                <a:lnTo>
                  <a:pt x="2400" y="3185"/>
                </a:lnTo>
                <a:lnTo>
                  <a:pt x="2415" y="3322"/>
                </a:lnTo>
                <a:lnTo>
                  <a:pt x="2323" y="3424"/>
                </a:lnTo>
                <a:lnTo>
                  <a:pt x="2457" y="3452"/>
                </a:lnTo>
                <a:lnTo>
                  <a:pt x="2526" y="3571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031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8" name="矩形 37"/>
          <p:cNvSpPr/>
          <p:nvPr/>
        </p:nvSpPr>
        <p:spPr>
          <a:xfrm>
            <a:off x="4120966" y="923379"/>
            <a:ext cx="56773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+mn-ea"/>
                <a:cs typeface="Times New Roman" pitchFamily="18" charset="0"/>
              </a:rPr>
              <a:t>探究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  <a:cs typeface="Times New Roman" pitchFamily="18" charset="0"/>
              </a:rPr>
              <a:t>3</a:t>
            </a:r>
            <a:r>
              <a:rPr lang="zh-CN" altLang="zh-CN" sz="2400" b="1" i="1" dirty="0" smtClean="0">
                <a:solidFill>
                  <a:srgbClr val="FF0000"/>
                </a:solidFill>
                <a:latin typeface="+mn-ea"/>
                <a:cs typeface="Times New Roman" pitchFamily="18" charset="0"/>
              </a:rPr>
              <a:t>　</a:t>
            </a:r>
            <a:r>
              <a:rPr lang="zh-CN" altLang="zh-CN" sz="2400" b="1" dirty="0" smtClean="0">
                <a:solidFill>
                  <a:srgbClr val="FF0000"/>
                </a:solidFill>
                <a:latin typeface="+mn-ea"/>
                <a:cs typeface="Times New Roman" pitchFamily="18" charset="0"/>
              </a:rPr>
              <a:t>一次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  <a:cs typeface="Times New Roman" pitchFamily="18" charset="0"/>
              </a:rPr>
              <a:t>函数图像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所过的象限</a:t>
            </a:r>
            <a:endParaRPr lang="zh-CN" altLang="zh-C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对角圆角矩形 62"/>
          <p:cNvSpPr/>
          <p:nvPr/>
        </p:nvSpPr>
        <p:spPr>
          <a:xfrm>
            <a:off x="411060" y="2399252"/>
            <a:ext cx="7139031" cy="805343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k&gt;0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b&gt;0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，</a:t>
            </a:r>
            <a:r>
              <a:rPr lang="zh-CN" altLang="en-US" sz="2800" b="1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函数图像过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第                       象限</a:t>
            </a:r>
            <a:endParaRPr lang="zh-CN" altLang="en-US" sz="2800" b="1" dirty="0">
              <a:solidFill>
                <a:srgbClr val="FF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93" name="对角圆角矩形 92"/>
          <p:cNvSpPr/>
          <p:nvPr/>
        </p:nvSpPr>
        <p:spPr>
          <a:xfrm>
            <a:off x="432658" y="3451146"/>
            <a:ext cx="7113361" cy="805343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k&gt;0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b&lt;0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，</a:t>
            </a:r>
            <a:r>
              <a:rPr lang="zh-CN" altLang="en-US" sz="2800" b="1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函数图像过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第                       象限</a:t>
            </a:r>
            <a:endParaRPr lang="zh-CN" altLang="en-US" sz="2800" b="1" dirty="0">
              <a:solidFill>
                <a:srgbClr val="FF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94" name="对角圆角矩形 93"/>
          <p:cNvSpPr/>
          <p:nvPr/>
        </p:nvSpPr>
        <p:spPr>
          <a:xfrm>
            <a:off x="434708" y="4555331"/>
            <a:ext cx="7067412" cy="805343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&lt;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0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b&gt;0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，</a:t>
            </a:r>
            <a:r>
              <a:rPr lang="zh-CN" altLang="en-US" sz="2800" b="1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函数图像过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第                       象限</a:t>
            </a:r>
            <a:endParaRPr lang="zh-CN" altLang="en-US" sz="2800" b="1" dirty="0">
              <a:solidFill>
                <a:srgbClr val="FF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95" name="对角圆角矩形 94"/>
          <p:cNvSpPr/>
          <p:nvPr/>
        </p:nvSpPr>
        <p:spPr>
          <a:xfrm>
            <a:off x="434870" y="5633289"/>
            <a:ext cx="7092417" cy="805343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&lt;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0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b&lt;0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，</a:t>
            </a:r>
            <a:r>
              <a:rPr lang="zh-CN" altLang="en-US" sz="2800" b="1" dirty="0" smtClean="0">
                <a:solidFill>
                  <a:schemeClr val="tx1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函数图像过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第                       象限</a:t>
            </a:r>
            <a:endParaRPr lang="zh-CN" altLang="en-US" sz="2800" b="1" dirty="0">
              <a:solidFill>
                <a:srgbClr val="FF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96" name=" 220"/>
          <p:cNvSpPr/>
          <p:nvPr/>
        </p:nvSpPr>
        <p:spPr>
          <a:xfrm>
            <a:off x="297547" y="745478"/>
            <a:ext cx="317549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合作研学</a:t>
            </a:r>
            <a:r>
              <a:rPr lang="en-US" altLang="zh-CN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&amp;</a:t>
            </a: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4594429" y="2511969"/>
            <a:ext cx="1988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一、二、三</a:t>
            </a:r>
            <a:endParaRPr lang="zh-CN" altLang="en-US" sz="2800" dirty="0"/>
          </a:p>
        </p:txBody>
      </p:sp>
      <p:sp>
        <p:nvSpPr>
          <p:cNvPr id="49" name="矩形 48"/>
          <p:cNvSpPr/>
          <p:nvPr/>
        </p:nvSpPr>
        <p:spPr>
          <a:xfrm>
            <a:off x="4632954" y="3573459"/>
            <a:ext cx="1988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一、三、四</a:t>
            </a:r>
            <a:endParaRPr lang="zh-CN" altLang="en-US" sz="2800" dirty="0"/>
          </a:p>
        </p:txBody>
      </p:sp>
      <p:sp>
        <p:nvSpPr>
          <p:cNvPr id="51" name="矩形 50"/>
          <p:cNvSpPr/>
          <p:nvPr/>
        </p:nvSpPr>
        <p:spPr>
          <a:xfrm>
            <a:off x="4667975" y="4744823"/>
            <a:ext cx="1988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一、二、四</a:t>
            </a:r>
            <a:endParaRPr lang="zh-CN" altLang="en-US" sz="2800" dirty="0"/>
          </a:p>
        </p:txBody>
      </p:sp>
      <p:sp>
        <p:nvSpPr>
          <p:cNvPr id="56" name="矩形 55"/>
          <p:cNvSpPr/>
          <p:nvPr/>
        </p:nvSpPr>
        <p:spPr>
          <a:xfrm>
            <a:off x="4620390" y="5809086"/>
            <a:ext cx="20778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二、三、四 </a:t>
            </a:r>
            <a:endParaRPr lang="zh-CN" altLang="en-US" sz="2800" dirty="0"/>
          </a:p>
        </p:txBody>
      </p:sp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0" y="1496568"/>
            <a:ext cx="87976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对于一次函数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y=kx+b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k,b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为常数，且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k≠0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）：</a:t>
            </a:r>
            <a:endParaRPr kumimoji="0" lang="zh-CN" altLang="en-US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宋体" pitchFamily="2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8025705" y="5705580"/>
            <a:ext cx="30716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思考：</a:t>
            </a:r>
            <a:r>
              <a:rPr lang="en-US" altLang="zh-CN" sz="32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 b=0</a:t>
            </a:r>
            <a:r>
              <a:rPr lang="zh-CN" altLang="en-US" sz="32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呢？</a:t>
            </a:r>
            <a:endParaRPr lang="zh-CN" altLang="en-US" sz="3200" b="1" dirty="0">
              <a:solidFill>
                <a:srgbClr val="0000FF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1" grpId="0"/>
      <p:bldP spid="56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642" y="3038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297547" y="745478"/>
            <a:ext cx="317549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合作研学</a:t>
            </a:r>
            <a:r>
              <a:rPr lang="en-US" altLang="zh-CN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&amp;</a:t>
            </a: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8129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99" y="0"/>
            <a:ext cx="10486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2921" y="11427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05936" y="837757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精讲领学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14326" y="1238308"/>
            <a:ext cx="9475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Aft>
                <a:spcPct val="0"/>
              </a:spcAft>
              <a:buClr>
                <a:schemeClr val="hlink"/>
              </a:buClr>
              <a:buSzPct val="75000"/>
              <a:defRPr/>
            </a:pPr>
            <a:r>
              <a:rPr lang="zh-CN" altLang="en-US" sz="2800" b="1" dirty="0" smtClean="0">
                <a:solidFill>
                  <a:srgbClr val="FF0000"/>
                </a:solidFill>
                <a:latin typeface="+mn-ea"/>
                <a:cs typeface="宋体" panose="02010600030101010101" pitchFamily="2" charset="-122"/>
              </a:rPr>
              <a:t>一次函数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=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kx</a:t>
            </a:r>
            <a:r>
              <a:rPr lang="en-US" altLang="zh-CN" sz="2800" b="1" dirty="0" err="1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+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</a:t>
            </a:r>
            <a:r>
              <a:rPr lang="en-US" altLang="zh-CN" sz="2800" b="1" dirty="0" err="1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为常数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且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≠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0)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  <a:cs typeface="宋体" panose="02010600030101010101" pitchFamily="2" charset="-122"/>
              </a:rPr>
              <a:t>的性质：</a:t>
            </a:r>
            <a:endParaRPr lang="zh-CN" altLang="en-US" sz="2800" b="1" dirty="0">
              <a:solidFill>
                <a:srgbClr val="FF0000"/>
              </a:solidFill>
              <a:latin typeface="+mn-ea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" y="1698642"/>
            <a:ext cx="12279086" cy="132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eaLnBrk="1" hangingPunct="1">
              <a:lnSpc>
                <a:spcPct val="13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增减</a:t>
            </a:r>
            <a:r>
              <a:rPr lang="zh-CN" altLang="en-US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性：</a:t>
            </a:r>
            <a:r>
              <a:rPr lang="zh-CN" altLang="en-US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当</a:t>
            </a: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k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&gt;0</a:t>
            </a:r>
            <a:r>
              <a:rPr lang="zh-CN" altLang="en-US" sz="2400" b="1" dirty="0"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时，</a:t>
            </a:r>
            <a:r>
              <a:rPr lang="en-US" altLang="zh-CN" sz="2400" b="1" i="1" dirty="0"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y</a:t>
            </a:r>
            <a:r>
              <a:rPr lang="zh-CN" altLang="en-US" sz="2400" b="1" dirty="0"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的值随</a:t>
            </a:r>
            <a:r>
              <a:rPr lang="en-US" altLang="zh-CN" sz="2400" b="1" i="1" dirty="0"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x</a:t>
            </a:r>
            <a:r>
              <a:rPr lang="zh-CN" altLang="en-US" sz="2400" b="1" dirty="0"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的值的</a:t>
            </a:r>
            <a:r>
              <a:rPr lang="zh-CN" altLang="en-US" sz="2400" b="1" dirty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增大</a:t>
            </a:r>
            <a:r>
              <a:rPr lang="zh-CN" altLang="en-US" sz="2400" b="1" dirty="0"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而</a:t>
            </a:r>
            <a:r>
              <a:rPr lang="zh-CN" altLang="en-US" sz="2400" b="1" dirty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增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大</a:t>
            </a:r>
            <a:r>
              <a:rPr lang="zh-CN" altLang="en-US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；这时函数的图像从左向右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逐渐上升</a:t>
            </a:r>
            <a:endParaRPr lang="en-US" altLang="zh-CN" sz="2400" b="1" dirty="0" smtClean="0">
              <a:solidFill>
                <a:srgbClr val="FF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  <a:sym typeface="Arial" panose="020B0604020202020204" pitchFamily="34" charset="0"/>
            </a:endParaRPr>
          </a:p>
          <a:p>
            <a:pPr marL="457200" indent="-457200">
              <a:lnSpc>
                <a:spcPct val="130000"/>
              </a:lnSpc>
            </a:pPr>
            <a:r>
              <a:rPr lang="en-US" altLang="zh-CN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(</a:t>
            </a:r>
            <a:r>
              <a:rPr lang="zh-CN" alt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自变量系数</a:t>
            </a:r>
            <a:r>
              <a:rPr lang="en-US" altLang="zh-CN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)</a:t>
            </a:r>
            <a:r>
              <a:rPr lang="zh-CN" altLang="en-US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当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k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&lt;0</a:t>
            </a:r>
            <a:r>
              <a:rPr lang="zh-CN" altLang="en-US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时，</a:t>
            </a:r>
            <a:r>
              <a:rPr lang="en-US" altLang="zh-CN" sz="24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y</a:t>
            </a:r>
            <a:r>
              <a:rPr lang="zh-CN" altLang="en-US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的值随</a:t>
            </a:r>
            <a:r>
              <a:rPr lang="en-US" altLang="zh-CN" sz="24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x</a:t>
            </a:r>
            <a:r>
              <a:rPr lang="zh-CN" altLang="en-US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的值的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增大</a:t>
            </a:r>
            <a:r>
              <a:rPr lang="zh-CN" altLang="en-US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而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减小</a:t>
            </a:r>
            <a:r>
              <a:rPr lang="zh-CN" altLang="en-US" sz="2400" b="1" dirty="0"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；这时函数的图像从左向右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Arial" panose="020B0604020202020204" pitchFamily="34" charset="0"/>
              </a:rPr>
              <a:t>逐渐下降</a:t>
            </a:r>
            <a:endParaRPr lang="zh-CN" altLang="en-US" sz="2400" b="1" dirty="0" smtClean="0">
              <a:latin typeface="Times New Roman" pitchFamily="18" charset="0"/>
              <a:ea typeface="黑体" pitchFamily="49" charset="-122"/>
              <a:cs typeface="Times New Roman" pitchFamily="18" charset="0"/>
              <a:sym typeface="Arial" panose="020B0604020202020204" pitchFamily="34" charset="0"/>
            </a:endParaRPr>
          </a:p>
          <a:p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1" y="2700170"/>
            <a:ext cx="117022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2</a:t>
            </a:r>
            <a:r>
              <a:rPr lang="en-US" altLang="zh-CN" sz="24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.</a:t>
            </a:r>
            <a:r>
              <a:rPr lang="zh-CN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一次</a:t>
            </a:r>
            <a:r>
              <a:rPr lang="zh-CN" altLang="en-US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函数图像与</a:t>
            </a:r>
            <a:r>
              <a:rPr lang="en-US" altLang="zh-CN" sz="2400" b="1" i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zh-CN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轴</a:t>
            </a:r>
            <a:r>
              <a:rPr lang="zh-CN" altLang="en-US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交点的位置</a:t>
            </a:r>
            <a:r>
              <a:rPr lang="zh-CN" alt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Wingdings" pitchFamily="2" charset="2"/>
              </a:rPr>
              <a:t>（常数项）</a:t>
            </a:r>
            <a:endParaRPr lang="zh-CN" altLang="zh-CN" sz="24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en-US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     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一次函数</a:t>
            </a:r>
            <a:r>
              <a:rPr lang="en-US" altLang="zh-CN" sz="24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en-US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=</a:t>
            </a:r>
            <a:r>
              <a:rPr lang="en-US" altLang="zh-CN" sz="2400" b="1" i="1" dirty="0" err="1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kx</a:t>
            </a:r>
            <a:r>
              <a:rPr lang="en-US" altLang="zh-CN" sz="2400" b="1" dirty="0" err="1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+</a:t>
            </a:r>
            <a:r>
              <a:rPr lang="en-US" altLang="zh-CN" sz="2400" b="1" i="1" dirty="0" err="1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的图像是经过</a:t>
            </a:r>
            <a:r>
              <a:rPr lang="en-US" altLang="zh-CN" sz="24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y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轴上的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点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(0,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</a:t>
            </a:r>
            <a:r>
              <a:rPr lang="zh-CN" altLang="zh-CN" sz="24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的一条直线</a:t>
            </a:r>
            <a:r>
              <a:rPr lang="zh-CN" altLang="en-US" sz="24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。</a:t>
            </a:r>
            <a:endParaRPr lang="en-US" altLang="zh-CN" sz="2400" b="1" dirty="0">
              <a:latin typeface="Times New Roman" pitchFamily="18" charset="0"/>
              <a:ea typeface="黑体" panose="02010609060101010101" pitchFamily="49" charset="-122"/>
              <a:cs typeface="Times New Roman" pitchFamily="18" charset="0"/>
              <a:sym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zh-CN" altLang="en-US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  </a:t>
            </a:r>
            <a:r>
              <a:rPr lang="zh-CN" altLang="en-US" sz="2400" b="1" dirty="0" smtClean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  当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b</a:t>
            </a:r>
            <a:r>
              <a:rPr lang="zh-CN" altLang="en-US" sz="2400" b="1" dirty="0">
                <a:solidFill>
                  <a:srgbClr val="FF0000"/>
                </a:solidFill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＞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0</a:t>
            </a:r>
            <a:r>
              <a:rPr lang="zh-CN" altLang="en-US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时，点</a:t>
            </a:r>
            <a:r>
              <a:rPr lang="en-US" altLang="zh-CN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(0</a:t>
            </a:r>
            <a:r>
              <a:rPr lang="zh-CN" altLang="en-US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，</a:t>
            </a:r>
            <a:r>
              <a:rPr lang="en-US" altLang="zh-CN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b)</a:t>
            </a:r>
            <a:r>
              <a:rPr lang="zh-CN" altLang="en-US" sz="2400" b="1" dirty="0">
                <a:solidFill>
                  <a:srgbClr val="FF0000"/>
                </a:solidFill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在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x</a:t>
            </a:r>
            <a:r>
              <a:rPr lang="zh-CN" altLang="en-US" sz="2400" b="1" dirty="0">
                <a:solidFill>
                  <a:srgbClr val="FF0000"/>
                </a:solidFill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轴的上方</a:t>
            </a:r>
            <a:r>
              <a:rPr lang="zh-CN" altLang="en-US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；当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b</a:t>
            </a:r>
            <a:r>
              <a:rPr lang="zh-CN" altLang="en-US" sz="2400" b="1" dirty="0">
                <a:solidFill>
                  <a:srgbClr val="FF0000"/>
                </a:solidFill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＜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0</a:t>
            </a:r>
            <a:r>
              <a:rPr lang="zh-CN" altLang="en-US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时，点</a:t>
            </a:r>
            <a:r>
              <a:rPr lang="en-US" altLang="zh-CN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(0</a:t>
            </a:r>
            <a:r>
              <a:rPr lang="zh-CN" altLang="en-US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，</a:t>
            </a:r>
            <a:r>
              <a:rPr lang="en-US" altLang="zh-CN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b)</a:t>
            </a:r>
            <a:r>
              <a:rPr lang="zh-CN" altLang="en-US" sz="2400" b="1" dirty="0">
                <a:solidFill>
                  <a:srgbClr val="FF0000"/>
                </a:solidFill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在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x</a:t>
            </a:r>
            <a:r>
              <a:rPr lang="zh-CN" altLang="en-US" sz="2400" b="1" dirty="0">
                <a:solidFill>
                  <a:srgbClr val="FF0000"/>
                </a:solidFill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轴的下方</a:t>
            </a:r>
            <a:r>
              <a:rPr lang="zh-CN" altLang="en-US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；</a:t>
            </a:r>
          </a:p>
          <a:p>
            <a:pPr eaLnBrk="1" hangingPunct="1">
              <a:spcBef>
                <a:spcPts val="1200"/>
              </a:spcBef>
            </a:pPr>
            <a:r>
              <a:rPr lang="zh-CN" altLang="en-US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  </a:t>
            </a:r>
            <a:r>
              <a:rPr lang="zh-CN" altLang="en-US" sz="2400" b="1" dirty="0" smtClean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  当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b=0</a:t>
            </a:r>
            <a:r>
              <a:rPr lang="zh-CN" altLang="en-US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时，点</a:t>
            </a:r>
            <a:r>
              <a:rPr lang="en-US" altLang="zh-CN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(0</a:t>
            </a:r>
            <a:r>
              <a:rPr lang="zh-CN" altLang="en-US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，</a:t>
            </a:r>
            <a:r>
              <a:rPr lang="en-US" altLang="zh-CN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0)</a:t>
            </a:r>
            <a:r>
              <a:rPr lang="zh-CN" altLang="en-US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是原点，即正比例函数</a:t>
            </a:r>
            <a:r>
              <a:rPr lang="en-US" altLang="zh-CN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y=kx</a:t>
            </a:r>
            <a:r>
              <a:rPr lang="zh-CN" altLang="en-US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的图像是</a:t>
            </a:r>
            <a:r>
              <a:rPr lang="zh-CN" altLang="en-US" sz="2400" b="1" dirty="0">
                <a:solidFill>
                  <a:srgbClr val="FF0000"/>
                </a:solidFill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经过原点</a:t>
            </a:r>
            <a:r>
              <a:rPr lang="zh-CN" altLang="en-US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的一条直线</a:t>
            </a:r>
            <a:r>
              <a:rPr lang="en-US" altLang="zh-CN" sz="2400" b="1" dirty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Arial" panose="020B0604020202020204" pitchFamily="34" charset="0"/>
              </a:rPr>
              <a:t>.</a:t>
            </a: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  <a:p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12922" y="4790708"/>
            <a:ext cx="11761444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  <a:sym typeface="+mn-ea"/>
              </a:rPr>
              <a:t>3.</a:t>
            </a:r>
            <a:r>
              <a:rPr lang="zh-CN" altLang="zh-CN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一次</a:t>
            </a:r>
            <a:r>
              <a:rPr lang="zh-CN" altLang="en-US" sz="24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函数图像所过的象限：</a:t>
            </a:r>
            <a:r>
              <a:rPr lang="zh-CN" altLang="en-US" sz="2400" b="1" dirty="0" smtClean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+mn-ea"/>
              </a:rPr>
              <a:t>当</a:t>
            </a:r>
            <a:r>
              <a:rPr lang="en-US" altLang="zh-CN" sz="2400" b="1" dirty="0" smtClean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+mn-ea"/>
              </a:rPr>
              <a:t>k&gt;0,b&gt;0</a:t>
            </a:r>
            <a:r>
              <a:rPr lang="zh-CN" altLang="en-US" sz="2400" b="1" dirty="0" smtClean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+mn-ea"/>
              </a:rPr>
              <a:t>时，函数图像过第一，二，三象限；</a:t>
            </a:r>
          </a:p>
          <a:p>
            <a:pPr>
              <a:lnSpc>
                <a:spcPct val="120000"/>
              </a:lnSpc>
            </a:pPr>
            <a:r>
              <a:rPr lang="zh-CN" altLang="en-US" sz="2400" b="1" dirty="0" smtClean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+mn-ea"/>
              </a:rPr>
              <a:t>    </a:t>
            </a:r>
            <a:r>
              <a:rPr lang="zh-CN" alt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+mn-ea"/>
              </a:rPr>
              <a:t>（自变量系数</a:t>
            </a:r>
            <a:r>
              <a:rPr lang="en-US" altLang="zh-CN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+mn-ea"/>
              </a:rPr>
              <a:t>+</a:t>
            </a:r>
            <a:r>
              <a:rPr lang="zh-CN" alt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+mn-ea"/>
              </a:rPr>
              <a:t>常数项）</a:t>
            </a:r>
            <a:r>
              <a:rPr lang="zh-CN" altLang="en-US" sz="2400" b="1" dirty="0" smtClean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+mn-ea"/>
              </a:rPr>
              <a:t>     当</a:t>
            </a:r>
            <a:r>
              <a:rPr lang="en-US" altLang="zh-CN" sz="2400" b="1" dirty="0" smtClean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+mn-ea"/>
              </a:rPr>
              <a:t>k&gt;0,b&lt;0</a:t>
            </a:r>
            <a:r>
              <a:rPr lang="zh-CN" altLang="en-US" sz="2400" b="1" dirty="0" smtClean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+mn-ea"/>
              </a:rPr>
              <a:t>时，函数图像过第一，三，四象限；</a:t>
            </a:r>
            <a:endParaRPr lang="zh-CN" altLang="en-US" sz="2400" b="1" dirty="0" smtClean="0">
              <a:latin typeface="Times New Roman" pitchFamily="18" charset="0"/>
              <a:ea typeface="黑体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400" b="1" dirty="0" smtClean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+mn-ea"/>
              </a:rPr>
              <a:t>                                                    当</a:t>
            </a:r>
            <a:r>
              <a:rPr lang="en-US" altLang="zh-CN" sz="2400" b="1" dirty="0" smtClean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+mn-ea"/>
              </a:rPr>
              <a:t>k&lt;0,b&gt;0</a:t>
            </a:r>
            <a:r>
              <a:rPr lang="zh-CN" altLang="en-US" sz="2400" b="1" dirty="0" smtClean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+mn-ea"/>
              </a:rPr>
              <a:t>时，函数图像过第一，二，四象限；</a:t>
            </a:r>
          </a:p>
          <a:p>
            <a:pPr>
              <a:lnSpc>
                <a:spcPct val="120000"/>
              </a:lnSpc>
            </a:pPr>
            <a:r>
              <a:rPr lang="zh-CN" altLang="en-US" sz="2400" b="1" dirty="0" smtClean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+mn-ea"/>
              </a:rPr>
              <a:t>                                                    当</a:t>
            </a:r>
            <a:r>
              <a:rPr lang="en-US" altLang="zh-CN" sz="2400" b="1" dirty="0" smtClean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+mn-ea"/>
              </a:rPr>
              <a:t>k&lt;0,b&lt;0</a:t>
            </a:r>
            <a:r>
              <a:rPr lang="zh-CN" altLang="en-US" sz="2400" b="1" dirty="0" smtClean="0"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  <a:sym typeface="+mn-ea"/>
              </a:rPr>
              <a:t>时，函数图像过第二，三，四象限。</a:t>
            </a:r>
            <a:endParaRPr lang="zh-CN" altLang="en-US" sz="2400" b="1" dirty="0">
              <a:latin typeface="Times New Roman" pitchFamily="18" charset="0"/>
              <a:ea typeface="黑体" panose="02010609060101010101" pitchFamily="49" charset="-122"/>
              <a:cs typeface="Times New Roman" pitchFamily="18" charset="0"/>
              <a:sym typeface="+mn-ea"/>
            </a:endParaRPr>
          </a:p>
        </p:txBody>
      </p:sp>
      <p:sp>
        <p:nvSpPr>
          <p:cNvPr id="12" name="云形标注 11"/>
          <p:cNvSpPr/>
          <p:nvPr/>
        </p:nvSpPr>
        <p:spPr>
          <a:xfrm>
            <a:off x="6996417" y="218113"/>
            <a:ext cx="5120081" cy="1208015"/>
          </a:xfrm>
          <a:prstGeom prst="cloudCallout">
            <a:avLst>
              <a:gd name="adj1" fmla="val -29870"/>
              <a:gd name="adj2" fmla="val 79315"/>
            </a:avLst>
          </a:prstGeom>
          <a:solidFill>
            <a:schemeClr val="accent5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 anchorCtr="1"/>
          <a:lstStyle/>
          <a:p>
            <a:r>
              <a:rPr lang="zh-CN" altLang="en-US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</a:rPr>
              <a:t>  </a:t>
            </a:r>
            <a:r>
              <a:rPr lang="zh-CN" altLang="en-US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黑体" panose="02010609060101010101" pitchFamily="49" charset="-122"/>
                <a:cs typeface="Times New Roman" pitchFamily="18" charset="0"/>
              </a:rPr>
              <a:t>数形结合！！</a:t>
            </a:r>
            <a:endParaRPr lang="zh-CN" altLang="en-US" sz="36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黑体" panose="02010609060101010101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2053</TotalTime>
  <Words>761</Words>
  <Application>Microsoft Office PowerPoint</Application>
  <PresentationFormat>自定义</PresentationFormat>
  <Paragraphs>70</Paragraphs>
  <Slides>13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13</vt:i4>
      </vt:variant>
    </vt:vector>
  </HeadingPairs>
  <TitlesOfParts>
    <vt:vector size="16" baseType="lpstr">
      <vt:lpstr>波形</vt:lpstr>
      <vt:lpstr>A Equation(公式3.1)</vt:lpstr>
      <vt:lpstr>Equation</vt:lpstr>
      <vt:lpstr>PowerPoint 演示文稿</vt:lpstr>
      <vt:lpstr>PowerPoint 演示文稿</vt:lpstr>
      <vt:lpstr>PowerPoint 演示文稿</vt:lpstr>
      <vt:lpstr>学习目标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第三章 代数式</dc:title>
  <dc:creator>Administrator</dc:creator>
  <cp:lastModifiedBy>1</cp:lastModifiedBy>
  <cp:revision>270</cp:revision>
  <dcterms:created xsi:type="dcterms:W3CDTF">2015-05-05T08:02:00Z</dcterms:created>
  <dcterms:modified xsi:type="dcterms:W3CDTF">2021-10-12T08:57:05Z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2052-10.1.0.7566</vt:lpwstr>
  </property>
</Properties>
</file>